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heme/themeOverride2.xml" ContentType="application/vnd.openxmlformats-officedocument.themeOverr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256" r:id="rId2"/>
    <p:sldId id="287" r:id="rId3"/>
    <p:sldId id="258" r:id="rId4"/>
    <p:sldId id="259" r:id="rId5"/>
    <p:sldId id="260" r:id="rId6"/>
    <p:sldId id="261" r:id="rId7"/>
    <p:sldId id="262" r:id="rId8"/>
    <p:sldId id="288" r:id="rId9"/>
    <p:sldId id="289" r:id="rId10"/>
    <p:sldId id="290" r:id="rId11"/>
    <p:sldId id="271" r:id="rId12"/>
    <p:sldId id="291" r:id="rId13"/>
    <p:sldId id="292" r:id="rId14"/>
    <p:sldId id="293" r:id="rId15"/>
    <p:sldId id="294" r:id="rId16"/>
    <p:sldId id="301" r:id="rId17"/>
    <p:sldId id="300" r:id="rId18"/>
    <p:sldId id="299" r:id="rId19"/>
    <p:sldId id="295" r:id="rId20"/>
    <p:sldId id="297" r:id="rId21"/>
    <p:sldId id="304" r:id="rId22"/>
    <p:sldId id="303" r:id="rId23"/>
    <p:sldId id="318" r:id="rId24"/>
    <p:sldId id="329" r:id="rId25"/>
    <p:sldId id="330" r:id="rId26"/>
    <p:sldId id="331" r:id="rId27"/>
    <p:sldId id="332" r:id="rId28"/>
    <p:sldId id="333" r:id="rId29"/>
    <p:sldId id="338" r:id="rId30"/>
    <p:sldId id="339" r:id="rId31"/>
    <p:sldId id="334" r:id="rId32"/>
    <p:sldId id="308" r:id="rId33"/>
    <p:sldId id="309" r:id="rId34"/>
    <p:sldId id="313" r:id="rId35"/>
    <p:sldId id="314" r:id="rId36"/>
    <p:sldId id="296" r:id="rId37"/>
    <p:sldId id="325" r:id="rId38"/>
    <p:sldId id="323" r:id="rId39"/>
    <p:sldId id="284" r:id="rId40"/>
    <p:sldId id="285" r:id="rId41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FB"/>
          </a:solidFill>
        </a:fill>
      </a:tcStyle>
    </a:wholeTbl>
    <a:band2H>
      <a:tcTxStyle/>
      <a:tcStyle>
        <a:tcBdr/>
        <a:fill>
          <a:solidFill>
            <a:srgbClr val="E8EDF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/>
      <a:tcStyle>
        <a:tcBdr/>
        <a:fill>
          <a:solidFill>
            <a:srgbClr val="EBEE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/>
      <a:tcStyle>
        <a:tcBdr/>
        <a:fill>
          <a:solidFill>
            <a:srgbClr val="FCFF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38" autoAdjust="0"/>
    <p:restoredTop sz="93883" autoAdjust="0"/>
  </p:normalViewPr>
  <p:slideViewPr>
    <p:cSldViewPr snapToGrid="0">
      <p:cViewPr varScale="1">
        <p:scale>
          <a:sx n="80" d="100"/>
          <a:sy n="80" d="100"/>
        </p:scale>
        <p:origin x="972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wwwke\Downloads\Experiment%20Results_%20Image%20Processing%20DRDO%20.xlsx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wwwke\Downloads\Experiment%20Results_%20Image%20Processing%20DRDO%20.xlsx" TargetMode="Externa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wwwke\Downloads\Experiment%20Results_%20Image%20Processing%20DRDO%20.xlsx" TargetMode="Externa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lvl="0">
              <a:defRPr b="0">
                <a:solidFill>
                  <a:srgbClr val="757575"/>
                </a:solidFill>
                <a:latin typeface="+mn-lt"/>
              </a:defRPr>
            </a:pPr>
            <a:r>
              <a:rPr lang="en-IN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Brightness and Luminance Graphs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1"/>
        <c:ser>
          <c:idx val="0"/>
          <c:order val="0"/>
          <c:tx>
            <c:v>Perceived Luminance</c:v>
          </c:tx>
          <c:spPr>
            <a:ln cmpd="sng">
              <a:solidFill>
                <a:srgbClr val="4285F4"/>
              </a:solidFill>
            </a:ln>
          </c:spPr>
          <c:marker>
            <c:symbol val="none"/>
          </c:marker>
          <c:cat>
            <c:numRef>
              <c:f>FlickerRateexp2!$A$4:$A$11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FlickerRateexp2!$E$4:$E$11</c:f>
              <c:numCache>
                <c:formatCode>General</c:formatCode>
                <c:ptCount val="8"/>
                <c:pt idx="0">
                  <c:v>74.112999999999985</c:v>
                </c:pt>
                <c:pt idx="1">
                  <c:v>103.05799999999999</c:v>
                </c:pt>
                <c:pt idx="2">
                  <c:v>124.27979999999999</c:v>
                </c:pt>
                <c:pt idx="3">
                  <c:v>137.64600000000002</c:v>
                </c:pt>
                <c:pt idx="4">
                  <c:v>72.397799999999989</c:v>
                </c:pt>
                <c:pt idx="5">
                  <c:v>103.054</c:v>
                </c:pt>
                <c:pt idx="6">
                  <c:v>124.4242</c:v>
                </c:pt>
                <c:pt idx="7">
                  <c:v>58.606399999999994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479-4F51-A60E-7CE789013349}"/>
            </c:ext>
          </c:extLst>
        </c:ser>
        <c:ser>
          <c:idx val="1"/>
          <c:order val="1"/>
          <c:tx>
            <c:strRef>
              <c:f>FlickerRateexp2!$F$3</c:f>
              <c:strCache>
                <c:ptCount val="1"/>
                <c:pt idx="0">
                  <c:v>Avg Brightness</c:v>
                </c:pt>
              </c:strCache>
            </c:strRef>
          </c:tx>
          <c:spPr>
            <a:ln cmpd="sng">
              <a:solidFill>
                <a:srgbClr val="EA4335"/>
              </a:solidFill>
            </a:ln>
          </c:spPr>
          <c:marker>
            <c:symbol val="none"/>
          </c:marker>
          <c:cat>
            <c:numRef>
              <c:f>FlickerRateexp2!$A$4:$A$11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FlickerRateexp2!$F$4:$F$11</c:f>
              <c:numCache>
                <c:formatCode>General</c:formatCode>
                <c:ptCount val="8"/>
                <c:pt idx="0">
                  <c:v>73.593000000000004</c:v>
                </c:pt>
                <c:pt idx="1">
                  <c:v>103.23</c:v>
                </c:pt>
                <c:pt idx="2">
                  <c:v>124.209</c:v>
                </c:pt>
                <c:pt idx="3">
                  <c:v>137.86199999999999</c:v>
                </c:pt>
                <c:pt idx="4">
                  <c:v>72.26100000000001</c:v>
                </c:pt>
                <c:pt idx="5">
                  <c:v>102.56400000000001</c:v>
                </c:pt>
                <c:pt idx="6">
                  <c:v>124.875</c:v>
                </c:pt>
                <c:pt idx="7">
                  <c:v>57.942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479-4F51-A60E-7CE7890133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8472009"/>
        <c:axId val="1251187453"/>
      </c:lineChart>
      <c:catAx>
        <c:axId val="28472009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 lvl="0">
                  <a:defRPr b="0">
                    <a:solidFill>
                      <a:srgbClr val="000000"/>
                    </a:solidFill>
                    <a:latin typeface="+mn-lt"/>
                  </a:defRPr>
                </a:pPr>
                <a:r>
                  <a:rPr lang="en-IN" b="0">
                    <a:solidFill>
                      <a:srgbClr val="000000"/>
                    </a:solidFill>
                    <a:latin typeface="+mn-lt"/>
                  </a:rPr>
                  <a:t>Frame No.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 lvl="0">
              <a:defRPr b="0">
                <a:solidFill>
                  <a:srgbClr val="000000"/>
                </a:solidFill>
                <a:latin typeface="+mn-lt"/>
              </a:defRPr>
            </a:pPr>
            <a:endParaRPr lang="en-US"/>
          </a:p>
        </c:txPr>
        <c:crossAx val="1251187453"/>
        <c:crosses val="autoZero"/>
        <c:auto val="1"/>
        <c:lblAlgn val="ctr"/>
        <c:lblOffset val="100"/>
        <c:noMultiLvlLbl val="1"/>
      </c:catAx>
      <c:valAx>
        <c:axId val="1251187453"/>
        <c:scaling>
          <c:orientation val="minMax"/>
        </c:scaling>
        <c:delete val="0"/>
        <c:axPos val="l"/>
        <c:majorGridlines>
          <c:spPr>
            <a:ln>
              <a:solidFill>
                <a:srgbClr val="B7B7B7"/>
              </a:solidFill>
            </a:ln>
          </c:spPr>
        </c:majorGridlines>
        <c:minorGridlines>
          <c:spPr>
            <a:ln>
              <a:solidFill>
                <a:srgbClr val="CCCCCC">
                  <a:alpha val="0"/>
                </a:srgbClr>
              </a:solidFill>
            </a:ln>
          </c:spPr>
        </c:minorGridlines>
        <c:title>
          <c:tx>
            <c:rich>
              <a:bodyPr/>
              <a:lstStyle/>
              <a:p>
                <a:pPr lvl="0">
                  <a:defRPr b="0">
                    <a:solidFill>
                      <a:srgbClr val="000000"/>
                    </a:solidFill>
                    <a:latin typeface="+mn-lt"/>
                  </a:defRPr>
                </a:pPr>
                <a:endParaRPr lang="en-IN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ln/>
        </c:spPr>
        <c:txPr>
          <a:bodyPr/>
          <a:lstStyle/>
          <a:p>
            <a:pPr lvl="0">
              <a:defRPr b="0">
                <a:solidFill>
                  <a:srgbClr val="000000"/>
                </a:solidFill>
                <a:latin typeface="+mn-lt"/>
              </a:defRPr>
            </a:pPr>
            <a:endParaRPr lang="en-US"/>
          </a:p>
        </c:txPr>
        <c:crossAx val="28472009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 lvl="0">
            <a:defRPr b="0">
              <a:solidFill>
                <a:srgbClr val="1A1A1A"/>
              </a:solidFill>
              <a:latin typeface="+mn-lt"/>
            </a:defRPr>
          </a:pPr>
          <a:endParaRPr lang="en-US"/>
        </a:p>
      </c:txPr>
    </c:legend>
    <c:plotVisOnly val="1"/>
    <c:dispBlanksAs val="zero"/>
    <c:showDLblsOverMax val="1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 lvl="0">
              <a:defRPr b="0">
                <a:solidFill>
                  <a:srgbClr val="757575"/>
                </a:solidFill>
                <a:latin typeface="+mn-lt"/>
              </a:defRPr>
            </a:pPr>
            <a:r>
              <a:rPr lang="en-IN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Pixel Values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1"/>
        <c:ser>
          <c:idx val="0"/>
          <c:order val="0"/>
          <c:tx>
            <c:strRef>
              <c:f>FlickerRateexp2!$B$3</c:f>
              <c:strCache>
                <c:ptCount val="1"/>
                <c:pt idx="0">
                  <c:v>R</c:v>
                </c:pt>
              </c:strCache>
            </c:strRef>
          </c:tx>
          <c:spPr>
            <a:ln cmpd="sng">
              <a:solidFill>
                <a:schemeClr val="accent2"/>
              </a:solidFill>
            </a:ln>
          </c:spPr>
          <c:marker>
            <c:symbol val="none"/>
          </c:marker>
          <c:cat>
            <c:numRef>
              <c:f>FlickerRateexp2!$A$4:$A$11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FlickerRateexp2!$B$4:$B$11</c:f>
              <c:numCache>
                <c:formatCode>General</c:formatCode>
                <c:ptCount val="8"/>
                <c:pt idx="0">
                  <c:v>57</c:v>
                </c:pt>
                <c:pt idx="1">
                  <c:v>80</c:v>
                </c:pt>
                <c:pt idx="2">
                  <c:v>98</c:v>
                </c:pt>
                <c:pt idx="3">
                  <c:v>108</c:v>
                </c:pt>
                <c:pt idx="4">
                  <c:v>56</c:v>
                </c:pt>
                <c:pt idx="5">
                  <c:v>81</c:v>
                </c:pt>
                <c:pt idx="6">
                  <c:v>98</c:v>
                </c:pt>
                <c:pt idx="7">
                  <c:v>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EBE-466A-A11E-9607EAA171B5}"/>
            </c:ext>
          </c:extLst>
        </c:ser>
        <c:ser>
          <c:idx val="1"/>
          <c:order val="1"/>
          <c:tx>
            <c:strRef>
              <c:f>FlickerRateexp2!$C$3</c:f>
              <c:strCache>
                <c:ptCount val="1"/>
                <c:pt idx="0">
                  <c:v>G</c:v>
                </c:pt>
              </c:strCache>
            </c:strRef>
          </c:tx>
          <c:spPr>
            <a:ln cmpd="sng">
              <a:solidFill>
                <a:schemeClr val="accent4"/>
              </a:solidFill>
            </a:ln>
          </c:spPr>
          <c:marker>
            <c:symbol val="none"/>
          </c:marker>
          <c:cat>
            <c:numRef>
              <c:f>FlickerRateexp2!$A$4:$A$11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FlickerRateexp2!$C$4:$C$11</c:f>
              <c:numCache>
                <c:formatCode>General</c:formatCode>
                <c:ptCount val="8"/>
                <c:pt idx="0">
                  <c:v>78</c:v>
                </c:pt>
                <c:pt idx="1">
                  <c:v>108</c:v>
                </c:pt>
                <c:pt idx="2">
                  <c:v>130</c:v>
                </c:pt>
                <c:pt idx="3">
                  <c:v>144</c:v>
                </c:pt>
                <c:pt idx="4">
                  <c:v>76</c:v>
                </c:pt>
                <c:pt idx="5">
                  <c:v>108</c:v>
                </c:pt>
                <c:pt idx="6">
                  <c:v>130</c:v>
                </c:pt>
                <c:pt idx="7">
                  <c:v>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EBE-466A-A11E-9607EAA171B5}"/>
            </c:ext>
          </c:extLst>
        </c:ser>
        <c:ser>
          <c:idx val="2"/>
          <c:order val="2"/>
          <c:tx>
            <c:strRef>
              <c:f>FlickerRateexp2!$D$3</c:f>
              <c:strCache>
                <c:ptCount val="1"/>
                <c:pt idx="0">
                  <c:v>B</c:v>
                </c:pt>
              </c:strCache>
            </c:strRef>
          </c:tx>
          <c:spPr>
            <a:ln cmpd="sng">
              <a:solidFill>
                <a:schemeClr val="accent1"/>
              </a:solidFill>
            </a:ln>
          </c:spPr>
          <c:marker>
            <c:symbol val="none"/>
          </c:marker>
          <c:cat>
            <c:numRef>
              <c:f>FlickerRateexp2!$A$4:$A$11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FlickerRateexp2!$D$4:$D$11</c:f>
              <c:numCache>
                <c:formatCode>General</c:formatCode>
                <c:ptCount val="8"/>
                <c:pt idx="0">
                  <c:v>86</c:v>
                </c:pt>
                <c:pt idx="1">
                  <c:v>122</c:v>
                </c:pt>
                <c:pt idx="2">
                  <c:v>145</c:v>
                </c:pt>
                <c:pt idx="3">
                  <c:v>162</c:v>
                </c:pt>
                <c:pt idx="4">
                  <c:v>85</c:v>
                </c:pt>
                <c:pt idx="5">
                  <c:v>119</c:v>
                </c:pt>
                <c:pt idx="6">
                  <c:v>147</c:v>
                </c:pt>
                <c:pt idx="7">
                  <c:v>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EBE-466A-A11E-9607EAA171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52727617"/>
        <c:axId val="911259431"/>
      </c:lineChart>
      <c:catAx>
        <c:axId val="552727617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 lvl="0">
                  <a:defRPr b="0">
                    <a:solidFill>
                      <a:srgbClr val="000000"/>
                    </a:solidFill>
                    <a:latin typeface="+mn-lt"/>
                  </a:defRPr>
                </a:pPr>
                <a:r>
                  <a:rPr lang="en-IN" b="0">
                    <a:solidFill>
                      <a:srgbClr val="000000"/>
                    </a:solidFill>
                    <a:latin typeface="+mn-lt"/>
                  </a:rPr>
                  <a:t>Frame No.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 lvl="0">
              <a:defRPr b="0">
                <a:solidFill>
                  <a:srgbClr val="000000"/>
                </a:solidFill>
                <a:latin typeface="+mn-lt"/>
              </a:defRPr>
            </a:pPr>
            <a:endParaRPr lang="en-US"/>
          </a:p>
        </c:txPr>
        <c:crossAx val="911259431"/>
        <c:crosses val="autoZero"/>
        <c:auto val="1"/>
        <c:lblAlgn val="ctr"/>
        <c:lblOffset val="100"/>
        <c:noMultiLvlLbl val="1"/>
      </c:catAx>
      <c:valAx>
        <c:axId val="911259431"/>
        <c:scaling>
          <c:orientation val="minMax"/>
        </c:scaling>
        <c:delete val="0"/>
        <c:axPos val="l"/>
        <c:majorGridlines>
          <c:spPr>
            <a:ln>
              <a:solidFill>
                <a:srgbClr val="B7B7B7"/>
              </a:solidFill>
            </a:ln>
          </c:spPr>
        </c:majorGridlines>
        <c:minorGridlines>
          <c:spPr>
            <a:ln>
              <a:solidFill>
                <a:srgbClr val="CCCCCC">
                  <a:alpha val="0"/>
                </a:srgbClr>
              </a:solidFill>
            </a:ln>
          </c:spPr>
        </c:minorGridlines>
        <c:title>
          <c:tx>
            <c:rich>
              <a:bodyPr/>
              <a:lstStyle/>
              <a:p>
                <a:pPr lvl="0">
                  <a:defRPr b="0">
                    <a:solidFill>
                      <a:srgbClr val="000000"/>
                    </a:solidFill>
                    <a:latin typeface="+mn-lt"/>
                  </a:defRPr>
                </a:pPr>
                <a:endParaRPr lang="en-IN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ln/>
        </c:spPr>
        <c:txPr>
          <a:bodyPr/>
          <a:lstStyle/>
          <a:p>
            <a:pPr lvl="0">
              <a:defRPr b="0">
                <a:solidFill>
                  <a:srgbClr val="000000"/>
                </a:solidFill>
                <a:latin typeface="+mn-lt"/>
              </a:defRPr>
            </a:pPr>
            <a:endParaRPr lang="en-US"/>
          </a:p>
        </c:txPr>
        <c:crossAx val="552727617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 lvl="0">
            <a:defRPr b="0">
              <a:solidFill>
                <a:srgbClr val="1A1A1A"/>
              </a:solidFill>
              <a:latin typeface="+mn-lt"/>
            </a:defRPr>
          </a:pPr>
          <a:endParaRPr lang="en-US"/>
        </a:p>
      </c:txPr>
    </c:legend>
    <c:plotVisOnly val="1"/>
    <c:dispBlanksAs val="zero"/>
    <c:showDLblsOverMax val="1"/>
  </c:chart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lvl="0">
              <a:defRPr b="0">
                <a:solidFill>
                  <a:srgbClr val="757575"/>
                </a:solidFill>
                <a:latin typeface="+mn-lt"/>
              </a:defRPr>
            </a:pPr>
            <a:r>
              <a:rPr lang="en-IN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Brightness and Luminance Graphs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1"/>
        <c:ser>
          <c:idx val="0"/>
          <c:order val="0"/>
          <c:tx>
            <c:v>Perceived Luminance</c:v>
          </c:tx>
          <c:spPr>
            <a:ln cmpd="sng">
              <a:solidFill>
                <a:srgbClr val="4285F4"/>
              </a:solidFill>
            </a:ln>
          </c:spPr>
          <c:marker>
            <c:symbol val="none"/>
          </c:marker>
          <c:cat>
            <c:numRef>
              <c:f>FlickerRateexp2!$A$16:$A$23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FlickerRateexp2!$F$16:$F$23</c:f>
              <c:numCache>
                <c:formatCode>General</c:formatCode>
                <c:ptCount val="8"/>
                <c:pt idx="0">
                  <c:v>141.24</c:v>
                </c:pt>
                <c:pt idx="1">
                  <c:v>203.61</c:v>
                </c:pt>
                <c:pt idx="2">
                  <c:v>210.21</c:v>
                </c:pt>
                <c:pt idx="3">
                  <c:v>152.46</c:v>
                </c:pt>
                <c:pt idx="4">
                  <c:v>96.03</c:v>
                </c:pt>
                <c:pt idx="5">
                  <c:v>140.91</c:v>
                </c:pt>
                <c:pt idx="6">
                  <c:v>203.28</c:v>
                </c:pt>
                <c:pt idx="7">
                  <c:v>210.54000000000002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C58-4FAF-BE67-35B7EBE7F3EB}"/>
            </c:ext>
          </c:extLst>
        </c:ser>
        <c:ser>
          <c:idx val="1"/>
          <c:order val="1"/>
          <c:tx>
            <c:strRef>
              <c:f>FlickerRateexp2!$E$15</c:f>
              <c:strCache>
                <c:ptCount val="1"/>
                <c:pt idx="0">
                  <c:v>Perceived Luminance</c:v>
                </c:pt>
              </c:strCache>
            </c:strRef>
          </c:tx>
          <c:spPr>
            <a:ln cmpd="sng">
              <a:solidFill>
                <a:srgbClr val="EA4335"/>
              </a:solidFill>
            </a:ln>
          </c:spPr>
          <c:marker>
            <c:symbol val="none"/>
          </c:marker>
          <c:cat>
            <c:numRef>
              <c:f>FlickerRateexp2!$A$16:$A$23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FlickerRateexp2!$E$16:$E$23</c:f>
              <c:numCache>
                <c:formatCode>General</c:formatCode>
                <c:ptCount val="8"/>
                <c:pt idx="0">
                  <c:v>143.85980000000001</c:v>
                </c:pt>
                <c:pt idx="1">
                  <c:v>199.6688</c:v>
                </c:pt>
                <c:pt idx="2">
                  <c:v>205.17019999999997</c:v>
                </c:pt>
                <c:pt idx="3">
                  <c:v>155.29419999999999</c:v>
                </c:pt>
                <c:pt idx="4">
                  <c:v>97.909599999999998</c:v>
                </c:pt>
                <c:pt idx="5">
                  <c:v>143.0042</c:v>
                </c:pt>
                <c:pt idx="6">
                  <c:v>199.3158</c:v>
                </c:pt>
                <c:pt idx="7">
                  <c:v>205.38279999999997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C58-4FAF-BE67-35B7EBE7F3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4711815"/>
        <c:axId val="1796529069"/>
      </c:lineChart>
      <c:catAx>
        <c:axId val="894711815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 lvl="0">
                  <a:defRPr b="0">
                    <a:solidFill>
                      <a:srgbClr val="000000"/>
                    </a:solidFill>
                    <a:latin typeface="+mn-lt"/>
                  </a:defRPr>
                </a:pPr>
                <a:r>
                  <a:rPr lang="en-IN" b="0">
                    <a:solidFill>
                      <a:srgbClr val="000000"/>
                    </a:solidFill>
                    <a:latin typeface="+mn-lt"/>
                  </a:rPr>
                  <a:t>Frame No.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 lvl="0">
              <a:defRPr b="0">
                <a:solidFill>
                  <a:srgbClr val="000000"/>
                </a:solidFill>
                <a:latin typeface="+mn-lt"/>
              </a:defRPr>
            </a:pPr>
            <a:endParaRPr lang="en-US"/>
          </a:p>
        </c:txPr>
        <c:crossAx val="1796529069"/>
        <c:crosses val="autoZero"/>
        <c:auto val="1"/>
        <c:lblAlgn val="ctr"/>
        <c:lblOffset val="100"/>
        <c:noMultiLvlLbl val="1"/>
      </c:catAx>
      <c:valAx>
        <c:axId val="1796529069"/>
        <c:scaling>
          <c:orientation val="minMax"/>
        </c:scaling>
        <c:delete val="0"/>
        <c:axPos val="l"/>
        <c:majorGridlines>
          <c:spPr>
            <a:ln>
              <a:solidFill>
                <a:srgbClr val="B7B7B7"/>
              </a:solidFill>
            </a:ln>
          </c:spPr>
        </c:majorGridlines>
        <c:minorGridlines>
          <c:spPr>
            <a:ln>
              <a:solidFill>
                <a:srgbClr val="CCCCCC">
                  <a:alpha val="0"/>
                </a:srgbClr>
              </a:solidFill>
            </a:ln>
          </c:spPr>
        </c:minorGridlines>
        <c:title>
          <c:tx>
            <c:rich>
              <a:bodyPr/>
              <a:lstStyle/>
              <a:p>
                <a:pPr lvl="0">
                  <a:defRPr b="0">
                    <a:solidFill>
                      <a:srgbClr val="000000"/>
                    </a:solidFill>
                    <a:latin typeface="+mn-lt"/>
                  </a:defRPr>
                </a:pPr>
                <a:endParaRPr lang="en-IN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ln/>
        </c:spPr>
        <c:txPr>
          <a:bodyPr/>
          <a:lstStyle/>
          <a:p>
            <a:pPr lvl="0">
              <a:defRPr b="0">
                <a:solidFill>
                  <a:srgbClr val="000000"/>
                </a:solidFill>
                <a:latin typeface="+mn-lt"/>
              </a:defRPr>
            </a:pPr>
            <a:endParaRPr lang="en-US"/>
          </a:p>
        </c:txPr>
        <c:crossAx val="894711815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 lvl="0">
            <a:defRPr b="0">
              <a:solidFill>
                <a:srgbClr val="1A1A1A"/>
              </a:solidFill>
              <a:latin typeface="+mn-lt"/>
            </a:defRPr>
          </a:pPr>
          <a:endParaRPr lang="en-US"/>
        </a:p>
      </c:txPr>
    </c:legend>
    <c:plotVisOnly val="1"/>
    <c:dispBlanksAs val="zero"/>
    <c:showDLblsOverMax val="1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 lvl="0">
              <a:defRPr b="0">
                <a:solidFill>
                  <a:srgbClr val="757575"/>
                </a:solidFill>
                <a:latin typeface="+mn-lt"/>
              </a:defRPr>
            </a:pPr>
            <a:r>
              <a:rPr lang="en-IN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Pixel Values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1"/>
        <c:ser>
          <c:idx val="0"/>
          <c:order val="0"/>
          <c:tx>
            <c:strRef>
              <c:f>FlickerRateexp2!$B$15</c:f>
              <c:strCache>
                <c:ptCount val="1"/>
                <c:pt idx="0">
                  <c:v>R</c:v>
                </c:pt>
              </c:strCache>
            </c:strRef>
          </c:tx>
          <c:spPr>
            <a:ln cmpd="sng">
              <a:solidFill>
                <a:schemeClr val="accent2"/>
              </a:solidFill>
            </a:ln>
          </c:spPr>
          <c:marker>
            <c:symbol val="none"/>
          </c:marker>
          <c:cat>
            <c:numRef>
              <c:f>FlickerRateexp2!$A$4:$A$11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FlickerRateexp2!$B$16:$B$23</c:f>
              <c:numCache>
                <c:formatCode>General</c:formatCode>
                <c:ptCount val="8"/>
                <c:pt idx="0">
                  <c:v>113</c:v>
                </c:pt>
                <c:pt idx="1">
                  <c:v>166</c:v>
                </c:pt>
                <c:pt idx="2">
                  <c:v>172</c:v>
                </c:pt>
                <c:pt idx="3">
                  <c:v>122</c:v>
                </c:pt>
                <c:pt idx="4">
                  <c:v>76</c:v>
                </c:pt>
                <c:pt idx="5">
                  <c:v>112</c:v>
                </c:pt>
                <c:pt idx="6">
                  <c:v>164</c:v>
                </c:pt>
                <c:pt idx="7">
                  <c:v>173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EA6-4E17-83DA-0F1A455F5231}"/>
            </c:ext>
          </c:extLst>
        </c:ser>
        <c:ser>
          <c:idx val="1"/>
          <c:order val="1"/>
          <c:tx>
            <c:strRef>
              <c:f>FlickerRateexp2!$C$15</c:f>
              <c:strCache>
                <c:ptCount val="1"/>
                <c:pt idx="0">
                  <c:v>G</c:v>
                </c:pt>
              </c:strCache>
            </c:strRef>
          </c:tx>
          <c:spPr>
            <a:ln cmpd="sng">
              <a:solidFill>
                <a:schemeClr val="accent4"/>
              </a:solidFill>
            </a:ln>
          </c:spPr>
          <c:marker>
            <c:symbol val="none"/>
          </c:marker>
          <c:cat>
            <c:numRef>
              <c:f>FlickerRateexp2!$A$4:$A$11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FlickerRateexp2!$C$16:$C$23</c:f>
              <c:numCache>
                <c:formatCode>General</c:formatCode>
                <c:ptCount val="8"/>
                <c:pt idx="0">
                  <c:v>151</c:v>
                </c:pt>
                <c:pt idx="1">
                  <c:v>205</c:v>
                </c:pt>
                <c:pt idx="2">
                  <c:v>210</c:v>
                </c:pt>
                <c:pt idx="3">
                  <c:v>163</c:v>
                </c:pt>
                <c:pt idx="4">
                  <c:v>103</c:v>
                </c:pt>
                <c:pt idx="5">
                  <c:v>150</c:v>
                </c:pt>
                <c:pt idx="6">
                  <c:v>205</c:v>
                </c:pt>
                <c:pt idx="7">
                  <c:v>210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EA6-4E17-83DA-0F1A455F5231}"/>
            </c:ext>
          </c:extLst>
        </c:ser>
        <c:ser>
          <c:idx val="2"/>
          <c:order val="2"/>
          <c:tx>
            <c:strRef>
              <c:f>FlickerRateexp2!$D$15</c:f>
              <c:strCache>
                <c:ptCount val="1"/>
                <c:pt idx="0">
                  <c:v>B</c:v>
                </c:pt>
              </c:strCache>
            </c:strRef>
          </c:tx>
          <c:spPr>
            <a:ln cmpd="sng">
              <a:solidFill>
                <a:schemeClr val="accent1"/>
              </a:solidFill>
            </a:ln>
          </c:spPr>
          <c:marker>
            <c:symbol val="none"/>
          </c:marker>
          <c:cat>
            <c:numRef>
              <c:f>FlickerRateexp2!$A$4:$A$11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FlickerRateexp2!$D$16:$D$23</c:f>
              <c:numCache>
                <c:formatCode>General</c:formatCode>
                <c:ptCount val="8"/>
                <c:pt idx="0">
                  <c:v>164</c:v>
                </c:pt>
                <c:pt idx="1">
                  <c:v>246</c:v>
                </c:pt>
                <c:pt idx="2">
                  <c:v>255</c:v>
                </c:pt>
                <c:pt idx="3">
                  <c:v>177</c:v>
                </c:pt>
                <c:pt idx="4">
                  <c:v>112</c:v>
                </c:pt>
                <c:pt idx="5">
                  <c:v>165</c:v>
                </c:pt>
                <c:pt idx="6">
                  <c:v>247</c:v>
                </c:pt>
                <c:pt idx="7">
                  <c:v>255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EA6-4E17-83DA-0F1A455F52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96153466"/>
        <c:axId val="386701253"/>
      </c:lineChart>
      <c:catAx>
        <c:axId val="149615346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 lvl="0">
                  <a:defRPr b="0">
                    <a:solidFill>
                      <a:srgbClr val="000000"/>
                    </a:solidFill>
                    <a:latin typeface="+mn-lt"/>
                  </a:defRPr>
                </a:pPr>
                <a:r>
                  <a:rPr lang="en-IN" b="0">
                    <a:solidFill>
                      <a:srgbClr val="000000"/>
                    </a:solidFill>
                    <a:latin typeface="+mn-lt"/>
                  </a:rPr>
                  <a:t>Frame No.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 lvl="0">
              <a:defRPr b="0">
                <a:solidFill>
                  <a:srgbClr val="000000"/>
                </a:solidFill>
                <a:latin typeface="+mn-lt"/>
              </a:defRPr>
            </a:pPr>
            <a:endParaRPr lang="en-US"/>
          </a:p>
        </c:txPr>
        <c:crossAx val="386701253"/>
        <c:crosses val="autoZero"/>
        <c:auto val="1"/>
        <c:lblAlgn val="ctr"/>
        <c:lblOffset val="100"/>
        <c:noMultiLvlLbl val="1"/>
      </c:catAx>
      <c:valAx>
        <c:axId val="386701253"/>
        <c:scaling>
          <c:orientation val="minMax"/>
        </c:scaling>
        <c:delete val="0"/>
        <c:axPos val="l"/>
        <c:majorGridlines>
          <c:spPr>
            <a:ln>
              <a:solidFill>
                <a:srgbClr val="B7B7B7"/>
              </a:solidFill>
            </a:ln>
          </c:spPr>
        </c:majorGridlines>
        <c:minorGridlines>
          <c:spPr>
            <a:ln>
              <a:solidFill>
                <a:srgbClr val="CCCCCC">
                  <a:alpha val="0"/>
                </a:srgbClr>
              </a:solidFill>
            </a:ln>
          </c:spPr>
        </c:minorGridlines>
        <c:title>
          <c:tx>
            <c:rich>
              <a:bodyPr/>
              <a:lstStyle/>
              <a:p>
                <a:pPr lvl="0">
                  <a:defRPr b="0">
                    <a:solidFill>
                      <a:srgbClr val="000000"/>
                    </a:solidFill>
                    <a:latin typeface="+mn-lt"/>
                  </a:defRPr>
                </a:pPr>
                <a:endParaRPr lang="en-IN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ln/>
        </c:spPr>
        <c:txPr>
          <a:bodyPr/>
          <a:lstStyle/>
          <a:p>
            <a:pPr lvl="0">
              <a:defRPr b="0">
                <a:solidFill>
                  <a:srgbClr val="000000"/>
                </a:solidFill>
                <a:latin typeface="+mn-lt"/>
              </a:defRPr>
            </a:pPr>
            <a:endParaRPr lang="en-US"/>
          </a:p>
        </c:txPr>
        <c:crossAx val="1496153466"/>
        <c:crosses val="autoZero"/>
        <c:crossBetween val="between"/>
        <c:majorUnit val="20"/>
      </c:valAx>
    </c:plotArea>
    <c:legend>
      <c:legendPos val="r"/>
      <c:layout/>
      <c:overlay val="0"/>
      <c:txPr>
        <a:bodyPr/>
        <a:lstStyle/>
        <a:p>
          <a:pPr lvl="0">
            <a:defRPr b="0">
              <a:solidFill>
                <a:srgbClr val="1A1A1A"/>
              </a:solidFill>
              <a:latin typeface="+mn-lt"/>
            </a:defRPr>
          </a:pPr>
          <a:endParaRPr lang="en-US"/>
        </a:p>
      </c:txPr>
    </c:legend>
    <c:plotVisOnly val="1"/>
    <c:dispBlanksAs val="zero"/>
    <c:showDLblsOverMax val="1"/>
  </c:chart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lvl="0">
              <a:defRPr b="0">
                <a:solidFill>
                  <a:srgbClr val="757575"/>
                </a:solidFill>
                <a:latin typeface="+mn-lt"/>
              </a:defRPr>
            </a:pPr>
            <a:r>
              <a:rPr lang="en-IN" sz="1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Brightness and Luminance Graphs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1"/>
        <c:ser>
          <c:idx val="0"/>
          <c:order val="0"/>
          <c:tx>
            <c:v>Perceived Luminance</c:v>
          </c:tx>
          <c:spPr>
            <a:ln cmpd="sng">
              <a:solidFill>
                <a:srgbClr val="4285F4"/>
              </a:solidFill>
            </a:ln>
          </c:spPr>
          <c:marker>
            <c:symbol val="none"/>
          </c:marker>
          <c:cat>
            <c:numRef>
              <c:f>FlickerRateexp2!$A$29:$A$44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FlickerRateexp2!$F$29:$F$44</c:f>
              <c:numCache>
                <c:formatCode>General</c:formatCode>
                <c:ptCount val="16"/>
                <c:pt idx="0">
                  <c:v>112.53</c:v>
                </c:pt>
                <c:pt idx="1">
                  <c:v>120.78</c:v>
                </c:pt>
                <c:pt idx="2">
                  <c:v>117.15</c:v>
                </c:pt>
                <c:pt idx="3">
                  <c:v>101.97</c:v>
                </c:pt>
                <c:pt idx="4">
                  <c:v>79.2</c:v>
                </c:pt>
                <c:pt idx="5">
                  <c:v>58.74</c:v>
                </c:pt>
                <c:pt idx="6">
                  <c:v>47.85</c:v>
                </c:pt>
                <c:pt idx="7">
                  <c:v>54.78</c:v>
                </c:pt>
                <c:pt idx="8">
                  <c:v>74.58</c:v>
                </c:pt>
                <c:pt idx="9">
                  <c:v>94.38000000000001</c:v>
                </c:pt>
                <c:pt idx="10">
                  <c:v>112.2</c:v>
                </c:pt>
                <c:pt idx="11">
                  <c:v>120.12</c:v>
                </c:pt>
                <c:pt idx="12">
                  <c:v>118.14</c:v>
                </c:pt>
                <c:pt idx="13">
                  <c:v>102.30000000000001</c:v>
                </c:pt>
                <c:pt idx="14">
                  <c:v>80.19</c:v>
                </c:pt>
                <c:pt idx="15">
                  <c:v>59.07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8B7-4905-8F5F-831357BF7442}"/>
            </c:ext>
          </c:extLst>
        </c:ser>
        <c:ser>
          <c:idx val="1"/>
          <c:order val="1"/>
          <c:tx>
            <c:strRef>
              <c:f>FlickerRateexp2!$E$28</c:f>
              <c:strCache>
                <c:ptCount val="1"/>
                <c:pt idx="0">
                  <c:v>Perceived Luminance</c:v>
                </c:pt>
              </c:strCache>
            </c:strRef>
          </c:tx>
          <c:spPr>
            <a:ln cmpd="sng">
              <a:solidFill>
                <a:srgbClr val="EA4335"/>
              </a:solidFill>
            </a:ln>
          </c:spPr>
          <c:marker>
            <c:symbol val="none"/>
          </c:marker>
          <c:cat>
            <c:numRef>
              <c:f>FlickerRateexp2!$A$29:$A$44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FlickerRateexp2!$E$29:$E$44</c:f>
              <c:numCache>
                <c:formatCode>General</c:formatCode>
                <c:ptCount val="16"/>
                <c:pt idx="0">
                  <c:v>116.34520000000001</c:v>
                </c:pt>
                <c:pt idx="1">
                  <c:v>124.77959999999999</c:v>
                </c:pt>
                <c:pt idx="2">
                  <c:v>121.1326</c:v>
                </c:pt>
                <c:pt idx="3">
                  <c:v>105.0552</c:v>
                </c:pt>
                <c:pt idx="4">
                  <c:v>81.973799999999997</c:v>
                </c:pt>
                <c:pt idx="5">
                  <c:v>61.245399999999997</c:v>
                </c:pt>
                <c:pt idx="6">
                  <c:v>49.883200000000002</c:v>
                </c:pt>
                <c:pt idx="7">
                  <c:v>56.602399999999996</c:v>
                </c:pt>
                <c:pt idx="8">
                  <c:v>76.683799999999991</c:v>
                </c:pt>
                <c:pt idx="9">
                  <c:v>96.905599999999993</c:v>
                </c:pt>
                <c:pt idx="10">
                  <c:v>116.273</c:v>
                </c:pt>
                <c:pt idx="11">
                  <c:v>124.77559999999998</c:v>
                </c:pt>
                <c:pt idx="12">
                  <c:v>122.6352</c:v>
                </c:pt>
                <c:pt idx="13">
                  <c:v>105.12739999999999</c:v>
                </c:pt>
                <c:pt idx="14">
                  <c:v>83.757199999999997</c:v>
                </c:pt>
                <c:pt idx="15">
                  <c:v>61.317599999999999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8B7-4905-8F5F-831357BF74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78194211"/>
        <c:axId val="1081840783"/>
      </c:lineChart>
      <c:catAx>
        <c:axId val="1578194211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 lvl="0">
                  <a:defRPr b="0">
                    <a:solidFill>
                      <a:srgbClr val="000000"/>
                    </a:solidFill>
                    <a:latin typeface="+mn-lt"/>
                  </a:defRPr>
                </a:pPr>
                <a:endParaRPr lang="en-IN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 lvl="0">
              <a:defRPr b="0">
                <a:solidFill>
                  <a:srgbClr val="000000"/>
                </a:solidFill>
                <a:latin typeface="+mn-lt"/>
              </a:defRPr>
            </a:pPr>
            <a:endParaRPr lang="en-US"/>
          </a:p>
        </c:txPr>
        <c:crossAx val="1081840783"/>
        <c:crosses val="autoZero"/>
        <c:auto val="1"/>
        <c:lblAlgn val="ctr"/>
        <c:lblOffset val="100"/>
        <c:noMultiLvlLbl val="1"/>
      </c:catAx>
      <c:valAx>
        <c:axId val="1081840783"/>
        <c:scaling>
          <c:orientation val="minMax"/>
        </c:scaling>
        <c:delete val="0"/>
        <c:axPos val="l"/>
        <c:majorGridlines>
          <c:spPr>
            <a:ln>
              <a:solidFill>
                <a:srgbClr val="B7B7B7"/>
              </a:solidFill>
            </a:ln>
          </c:spPr>
        </c:majorGridlines>
        <c:minorGridlines>
          <c:spPr>
            <a:ln>
              <a:solidFill>
                <a:srgbClr val="CCCCCC">
                  <a:alpha val="0"/>
                </a:srgbClr>
              </a:solidFill>
            </a:ln>
          </c:spPr>
        </c:minorGridlines>
        <c:title>
          <c:tx>
            <c:rich>
              <a:bodyPr/>
              <a:lstStyle/>
              <a:p>
                <a:pPr lvl="0">
                  <a:defRPr b="0">
                    <a:solidFill>
                      <a:srgbClr val="000000"/>
                    </a:solidFill>
                    <a:latin typeface="+mn-lt"/>
                  </a:defRPr>
                </a:pPr>
                <a:endParaRPr lang="en-IN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ln/>
        </c:spPr>
        <c:txPr>
          <a:bodyPr/>
          <a:lstStyle/>
          <a:p>
            <a:pPr lvl="0">
              <a:defRPr b="0">
                <a:solidFill>
                  <a:srgbClr val="000000"/>
                </a:solidFill>
                <a:latin typeface="+mn-lt"/>
              </a:defRPr>
            </a:pPr>
            <a:endParaRPr lang="en-US"/>
          </a:p>
        </c:txPr>
        <c:crossAx val="1578194211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 lvl="0">
            <a:defRPr b="0">
              <a:solidFill>
                <a:srgbClr val="1A1A1A"/>
              </a:solidFill>
              <a:latin typeface="+mn-lt"/>
            </a:defRPr>
          </a:pPr>
          <a:endParaRPr lang="en-US"/>
        </a:p>
      </c:txPr>
    </c:legend>
    <c:plotVisOnly val="1"/>
    <c:dispBlanksAs val="zero"/>
    <c:showDLblsOverMax val="1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 lvl="0">
              <a:defRPr b="0">
                <a:solidFill>
                  <a:srgbClr val="757575"/>
                </a:solidFill>
                <a:latin typeface="+mn-lt"/>
              </a:defRPr>
            </a:pPr>
            <a:r>
              <a:rPr lang="en-IN" sz="1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Pixel Values</a:t>
            </a:r>
          </a:p>
        </c:rich>
      </c:tx>
      <c:layout>
        <c:manualLayout>
          <c:xMode val="edge"/>
          <c:yMode val="edge"/>
          <c:x val="0.32823682341395083"/>
          <c:y val="6.4220508230555237E-2"/>
        </c:manualLayout>
      </c:layout>
      <c:overlay val="0"/>
    </c:title>
    <c:autoTitleDeleted val="0"/>
    <c:plotArea>
      <c:layout/>
      <c:lineChart>
        <c:grouping val="standard"/>
        <c:varyColors val="1"/>
        <c:ser>
          <c:idx val="0"/>
          <c:order val="0"/>
          <c:tx>
            <c:strRef>
              <c:f>FlickerRateexp2!$B$28</c:f>
              <c:strCache>
                <c:ptCount val="1"/>
                <c:pt idx="0">
                  <c:v>R</c:v>
                </c:pt>
              </c:strCache>
            </c:strRef>
          </c:tx>
          <c:spPr>
            <a:ln cmpd="sng">
              <a:solidFill>
                <a:schemeClr val="accent2"/>
              </a:solidFill>
            </a:ln>
          </c:spPr>
          <c:marker>
            <c:symbol val="none"/>
          </c:marker>
          <c:cat>
            <c:numRef>
              <c:f>FlickerRateexp2!$A$29:$A$44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FlickerRateexp2!$B$29:$B$44</c:f>
              <c:numCache>
                <c:formatCode>General</c:formatCode>
                <c:ptCount val="16"/>
                <c:pt idx="0">
                  <c:v>90</c:v>
                </c:pt>
                <c:pt idx="1">
                  <c:v>96</c:v>
                </c:pt>
                <c:pt idx="2">
                  <c:v>94</c:v>
                </c:pt>
                <c:pt idx="3">
                  <c:v>81</c:v>
                </c:pt>
                <c:pt idx="4">
                  <c:v>62</c:v>
                </c:pt>
                <c:pt idx="5">
                  <c:v>47</c:v>
                </c:pt>
                <c:pt idx="6">
                  <c:v>38</c:v>
                </c:pt>
                <c:pt idx="7">
                  <c:v>43</c:v>
                </c:pt>
                <c:pt idx="8">
                  <c:v>59</c:v>
                </c:pt>
                <c:pt idx="9">
                  <c:v>76</c:v>
                </c:pt>
                <c:pt idx="10">
                  <c:v>90</c:v>
                </c:pt>
                <c:pt idx="11">
                  <c:v>97</c:v>
                </c:pt>
                <c:pt idx="12">
                  <c:v>94</c:v>
                </c:pt>
                <c:pt idx="13">
                  <c:v>81</c:v>
                </c:pt>
                <c:pt idx="14">
                  <c:v>64</c:v>
                </c:pt>
                <c:pt idx="15">
                  <c:v>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C65-45CB-B061-84999FCBD752}"/>
            </c:ext>
          </c:extLst>
        </c:ser>
        <c:ser>
          <c:idx val="1"/>
          <c:order val="1"/>
          <c:tx>
            <c:strRef>
              <c:f>FlickerRateexp2!$C$28</c:f>
              <c:strCache>
                <c:ptCount val="1"/>
                <c:pt idx="0">
                  <c:v>G</c:v>
                </c:pt>
              </c:strCache>
            </c:strRef>
          </c:tx>
          <c:spPr>
            <a:ln cmpd="sng">
              <a:solidFill>
                <a:schemeClr val="accent4"/>
              </a:solidFill>
            </a:ln>
          </c:spPr>
          <c:marker>
            <c:symbol val="none"/>
          </c:marker>
          <c:cat>
            <c:numRef>
              <c:f>FlickerRateexp2!$A$29:$A$44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FlickerRateexp2!$C$29:$C$44</c:f>
              <c:numCache>
                <c:formatCode>General</c:formatCode>
                <c:ptCount val="16"/>
                <c:pt idx="0">
                  <c:v>123</c:v>
                </c:pt>
                <c:pt idx="1">
                  <c:v>132</c:v>
                </c:pt>
                <c:pt idx="2">
                  <c:v>128</c:v>
                </c:pt>
                <c:pt idx="3">
                  <c:v>111</c:v>
                </c:pt>
                <c:pt idx="4">
                  <c:v>87</c:v>
                </c:pt>
                <c:pt idx="5">
                  <c:v>65</c:v>
                </c:pt>
                <c:pt idx="6">
                  <c:v>53</c:v>
                </c:pt>
                <c:pt idx="7">
                  <c:v>60</c:v>
                </c:pt>
                <c:pt idx="8">
                  <c:v>81</c:v>
                </c:pt>
                <c:pt idx="9">
                  <c:v>102</c:v>
                </c:pt>
                <c:pt idx="10">
                  <c:v>123</c:v>
                </c:pt>
                <c:pt idx="11">
                  <c:v>132</c:v>
                </c:pt>
                <c:pt idx="12">
                  <c:v>130</c:v>
                </c:pt>
                <c:pt idx="13">
                  <c:v>111</c:v>
                </c:pt>
                <c:pt idx="14">
                  <c:v>89</c:v>
                </c:pt>
                <c:pt idx="15">
                  <c:v>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C65-45CB-B061-84999FCBD752}"/>
            </c:ext>
          </c:extLst>
        </c:ser>
        <c:ser>
          <c:idx val="2"/>
          <c:order val="2"/>
          <c:tx>
            <c:strRef>
              <c:f>FlickerRateexp2!$D$28</c:f>
              <c:strCache>
                <c:ptCount val="1"/>
                <c:pt idx="0">
                  <c:v>B</c:v>
                </c:pt>
              </c:strCache>
            </c:strRef>
          </c:tx>
          <c:spPr>
            <a:ln cmpd="sng">
              <a:solidFill>
                <a:schemeClr val="accent1"/>
              </a:solidFill>
            </a:ln>
          </c:spPr>
          <c:marker>
            <c:symbol val="none"/>
          </c:marker>
          <c:cat>
            <c:numRef>
              <c:f>FlickerRateexp2!$A$29:$A$44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FlickerRateexp2!$D$29:$D$44</c:f>
              <c:numCache>
                <c:formatCode>General</c:formatCode>
                <c:ptCount val="16"/>
                <c:pt idx="0">
                  <c:v>128</c:v>
                </c:pt>
                <c:pt idx="1">
                  <c:v>138</c:v>
                </c:pt>
                <c:pt idx="2">
                  <c:v>133</c:v>
                </c:pt>
                <c:pt idx="3">
                  <c:v>117</c:v>
                </c:pt>
                <c:pt idx="4">
                  <c:v>91</c:v>
                </c:pt>
                <c:pt idx="5">
                  <c:v>66</c:v>
                </c:pt>
                <c:pt idx="6">
                  <c:v>54</c:v>
                </c:pt>
                <c:pt idx="7">
                  <c:v>63</c:v>
                </c:pt>
                <c:pt idx="8">
                  <c:v>86</c:v>
                </c:pt>
                <c:pt idx="9">
                  <c:v>108</c:v>
                </c:pt>
                <c:pt idx="10">
                  <c:v>127</c:v>
                </c:pt>
                <c:pt idx="11">
                  <c:v>135</c:v>
                </c:pt>
                <c:pt idx="12">
                  <c:v>134</c:v>
                </c:pt>
                <c:pt idx="13">
                  <c:v>118</c:v>
                </c:pt>
                <c:pt idx="14">
                  <c:v>90</c:v>
                </c:pt>
                <c:pt idx="15">
                  <c:v>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C65-45CB-B061-84999FCBD7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33441830"/>
        <c:axId val="303168666"/>
      </c:lineChart>
      <c:catAx>
        <c:axId val="93344183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 lvl="0">
                  <a:defRPr b="0">
                    <a:solidFill>
                      <a:srgbClr val="000000"/>
                    </a:solidFill>
                    <a:latin typeface="+mn-lt"/>
                  </a:defRPr>
                </a:pPr>
                <a:r>
                  <a:rPr lang="en-IN" b="0">
                    <a:solidFill>
                      <a:srgbClr val="000000"/>
                    </a:solidFill>
                    <a:latin typeface="+mn-lt"/>
                  </a:rPr>
                  <a:t>Frame No.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 lvl="0">
              <a:defRPr b="0">
                <a:solidFill>
                  <a:srgbClr val="000000"/>
                </a:solidFill>
                <a:latin typeface="+mn-lt"/>
              </a:defRPr>
            </a:pPr>
            <a:endParaRPr lang="en-US"/>
          </a:p>
        </c:txPr>
        <c:crossAx val="303168666"/>
        <c:crosses val="autoZero"/>
        <c:auto val="1"/>
        <c:lblAlgn val="ctr"/>
        <c:lblOffset val="100"/>
        <c:noMultiLvlLbl val="1"/>
      </c:catAx>
      <c:valAx>
        <c:axId val="303168666"/>
        <c:scaling>
          <c:orientation val="minMax"/>
        </c:scaling>
        <c:delete val="0"/>
        <c:axPos val="l"/>
        <c:majorGridlines>
          <c:spPr>
            <a:ln>
              <a:solidFill>
                <a:srgbClr val="B7B7B7"/>
              </a:solidFill>
            </a:ln>
          </c:spPr>
        </c:majorGridlines>
        <c:minorGridlines>
          <c:spPr>
            <a:ln>
              <a:solidFill>
                <a:srgbClr val="CCCCCC">
                  <a:alpha val="0"/>
                </a:srgbClr>
              </a:solidFill>
            </a:ln>
          </c:spPr>
        </c:minorGridlines>
        <c:title>
          <c:tx>
            <c:rich>
              <a:bodyPr/>
              <a:lstStyle/>
              <a:p>
                <a:pPr lvl="0">
                  <a:defRPr b="0">
                    <a:solidFill>
                      <a:srgbClr val="000000"/>
                    </a:solidFill>
                    <a:latin typeface="+mn-lt"/>
                  </a:defRPr>
                </a:pPr>
                <a:endParaRPr lang="en-IN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ln/>
        </c:spPr>
        <c:txPr>
          <a:bodyPr/>
          <a:lstStyle/>
          <a:p>
            <a:pPr lvl="0">
              <a:defRPr b="0">
                <a:solidFill>
                  <a:srgbClr val="000000"/>
                </a:solidFill>
                <a:latin typeface="+mn-lt"/>
              </a:defRPr>
            </a:pPr>
            <a:endParaRPr lang="en-US"/>
          </a:p>
        </c:txPr>
        <c:crossAx val="933441830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 lvl="0">
            <a:defRPr b="0">
              <a:solidFill>
                <a:srgbClr val="1A1A1A"/>
              </a:solidFill>
              <a:latin typeface="+mn-lt"/>
            </a:defRPr>
          </a:pPr>
          <a:endParaRPr lang="en-US"/>
        </a:p>
      </c:txPr>
    </c:legend>
    <c:plotVisOnly val="1"/>
    <c:dispBlanksAs val="zero"/>
    <c:showDLblsOverMax val="1"/>
  </c:chart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8" name="Shape 10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90032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172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54296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xx%"/>
          <p:cNvSpPr txBox="1">
            <a:spLocks noGrp="1"/>
          </p:cNvSpPr>
          <p:nvPr>
            <p:ph type="title" hasCustomPrompt="1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r>
              <a:t>xx%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Google Shape;24;p5"/>
          <p:cNvSpPr txBox="1">
            <a:spLocks noGrp="1"/>
          </p:cNvSpPr>
          <p:nvPr>
            <p:ph type="body" sz="half" idx="21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  <a:endParaRPr/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/>
          <p:cNvSpPr txBox="1">
            <a:spLocks noGrp="1"/>
          </p:cNvSpPr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37;p9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Google Shape;40;p9"/>
          <p:cNvSpPr txBox="1">
            <a:spLocks noGrp="1"/>
          </p:cNvSpPr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" name="Google Shape;20;p4" descr="Google Shape;20;p4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8354449" y="126249"/>
            <a:ext cx="665602" cy="66560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4345" y="4700819"/>
            <a:ext cx="336814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normAutofit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pmc.ncbi.nlm.nih.gov/articles/PMC4456887/" TargetMode="External"/><Relationship Id="rId3" Type="http://schemas.openxmlformats.org/officeDocument/2006/relationships/hyperlink" Target="https://www.drdo.gov.in/drdo/labs-establishment/historical-background/proof-experimental-establishment-pxe" TargetMode="External"/><Relationship Id="rId7" Type="http://schemas.openxmlformats.org/officeDocument/2006/relationships/hyperlink" Target="https://www.drdo.gov.in/technology-cluster/armaments-and-combat-engineering/arde" TargetMode="External"/><Relationship Id="rId2" Type="http://schemas.openxmlformats.org/officeDocument/2006/relationships/hyperlink" Target="https://www.drdo.gov.in/drdo/labs-and-establishments/proof-experimental-establishment-pxe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drdo.gov.in/labs-and-establishments/armament-research-development-establishment-arde" TargetMode="External"/><Relationship Id="rId5" Type="http://schemas.openxmlformats.org/officeDocument/2006/relationships/hyperlink" Target="https://www.drdo.gov.in/labs-establishment/combat-vehicles-research-development-establishment-cvrde" TargetMode="External"/><Relationship Id="rId4" Type="http://schemas.openxmlformats.org/officeDocument/2006/relationships/hyperlink" Target="https://en.m.wikipedia.org/wiki/Proof_and_Experimental_Establishment" TargetMode="External"/><Relationship Id="rId9" Type="http://schemas.openxmlformats.org/officeDocument/2006/relationships/hyperlink" Target="https://www.researchgate.net/figure/R-LED-flash-detection-circuit_fig6_228506348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55;p13"/>
          <p:cNvSpPr txBox="1">
            <a:spLocks noGrp="1"/>
          </p:cNvSpPr>
          <p:nvPr>
            <p:ph type="ctrTitle"/>
          </p:nvPr>
        </p:nvSpPr>
        <p:spPr>
          <a:xfrm>
            <a:off x="676500" y="2418698"/>
            <a:ext cx="7790999" cy="730542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endParaRPr sz="19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defRPr sz="1900" b="1"/>
            </a:pPr>
            <a:r>
              <a:rPr sz="1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Summer 2025</a:t>
            </a:r>
          </a:p>
          <a:p>
            <a:pPr>
              <a:defRPr sz="1900" b="1"/>
            </a:pPr>
            <a:r>
              <a:rPr sz="1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Proof &amp; Experimental Establishment (PXE), DRDO – Chandipur</a:t>
            </a:r>
          </a:p>
        </p:txBody>
      </p:sp>
      <p:pic>
        <p:nvPicPr>
          <p:cNvPr id="112" name="Google Shape;57;p13" descr="Google Shape;57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2161" y="195892"/>
            <a:ext cx="1519675" cy="1519675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Google Shape;59;p13"/>
          <p:cNvSpPr txBox="1"/>
          <p:nvPr/>
        </p:nvSpPr>
        <p:spPr>
          <a:xfrm>
            <a:off x="98751" y="3311253"/>
            <a:ext cx="9144000" cy="477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700" b="1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endParaRPr lang="en-IN" sz="19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5" name="Google Shape;60;p13"/>
          <p:cNvSpPr txBox="1"/>
          <p:nvPr/>
        </p:nvSpPr>
        <p:spPr>
          <a:xfrm>
            <a:off x="0" y="1645922"/>
            <a:ext cx="9352502" cy="800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defRPr sz="3000"/>
            </a:lvl1pPr>
          </a:lstStyle>
          <a:p>
            <a:pPr algn="ctr"/>
            <a:r>
              <a:rPr lang="en-US" sz="2000" b="1" u="sng" dirty="0" smtClean="0"/>
              <a:t>Study of High-Speed Imaging Techniques and</a:t>
            </a:r>
          </a:p>
          <a:p>
            <a:pPr algn="ctr"/>
            <a:r>
              <a:rPr lang="en-US" sz="2000" b="1" u="sng" dirty="0" smtClean="0"/>
              <a:t>Design </a:t>
            </a:r>
            <a:r>
              <a:rPr lang="en-US" sz="2000" b="1" u="sng" smtClean="0"/>
              <a:t>&amp; Development </a:t>
            </a:r>
            <a:r>
              <a:rPr lang="en-US" sz="2000" b="1" u="sng" dirty="0" smtClean="0"/>
              <a:t>of a Flash Detector Circuit</a:t>
            </a:r>
            <a:endParaRPr sz="2000" b="1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3349485" y="3219408"/>
            <a:ext cx="2445030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16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Under</a:t>
            </a:r>
            <a:r>
              <a:rPr kumimoji="0" lang="en-IN" sz="16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the Guidance of:</a:t>
            </a:r>
            <a:endParaRPr kumimoji="0" lang="en-IN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73620" y="3394804"/>
            <a:ext cx="3822590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16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Mr. Prem Kumar</a:t>
            </a:r>
            <a:r>
              <a:rPr kumimoji="0" lang="en-IN" sz="16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Sahani (Scientist-D)</a:t>
            </a:r>
            <a:endParaRPr kumimoji="0" lang="en-IN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67315" y="3816889"/>
            <a:ext cx="1537591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16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Presented</a:t>
            </a:r>
            <a:r>
              <a:rPr kumimoji="0" lang="en-IN" sz="16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by:</a:t>
            </a:r>
            <a:endParaRPr kumimoji="0" lang="en-IN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32236" y="4063110"/>
            <a:ext cx="4105358" cy="12311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600" b="1" dirty="0"/>
              <a:t>Keshab Patro</a:t>
            </a:r>
            <a:endParaRPr lang="en-IN" sz="1600" dirty="0"/>
          </a:p>
          <a:p>
            <a:pPr algn="ctr"/>
            <a:r>
              <a:rPr lang="en-US" sz="1600" b="1" dirty="0"/>
              <a:t>B.Tech, 3</a:t>
            </a:r>
            <a:r>
              <a:rPr lang="en-US" sz="1600" b="1" baseline="30000" dirty="0"/>
              <a:t>rd</a:t>
            </a:r>
            <a:r>
              <a:rPr lang="en-US" sz="1600" b="1" dirty="0"/>
              <a:t> year</a:t>
            </a:r>
            <a:endParaRPr lang="en-IN" sz="1600" dirty="0"/>
          </a:p>
          <a:p>
            <a:pPr algn="ctr"/>
            <a:r>
              <a:rPr lang="en-US" sz="1600" b="1" dirty="0"/>
              <a:t>Department of Electrical Engg.</a:t>
            </a:r>
            <a:endParaRPr lang="en-IN" sz="1600" dirty="0"/>
          </a:p>
          <a:p>
            <a:pPr algn="ctr"/>
            <a:r>
              <a:rPr lang="en-US" sz="1600" b="1" dirty="0"/>
              <a:t>National Institute of Technology, Rourkela</a:t>
            </a:r>
            <a:endParaRPr lang="en-IN" sz="1600" dirty="0"/>
          </a:p>
          <a:p>
            <a:pPr algn="ctr"/>
            <a:r>
              <a:rPr lang="en-US" sz="1600" b="1" dirty="0"/>
              <a:t> </a:t>
            </a:r>
            <a:endParaRPr lang="en-IN" sz="1600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5600" y="241300"/>
            <a:ext cx="5346700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lvl="0"/>
            <a:r>
              <a:rPr lang="en-IN" sz="2200" u="sng" dirty="0"/>
              <a:t>Human Reaction Time</a:t>
            </a:r>
            <a:r>
              <a:rPr lang="en-IN" sz="2200" dirty="0"/>
              <a:t> – </a:t>
            </a:r>
            <a:r>
              <a:rPr lang="en-IN" sz="2200" dirty="0" smtClean="0"/>
              <a:t>Two individuals</a:t>
            </a:r>
            <a:endParaRPr lang="en-IN" sz="2200" dirty="0"/>
          </a:p>
        </p:txBody>
      </p:sp>
      <p:sp>
        <p:nvSpPr>
          <p:cNvPr id="6" name="Rectangle 5"/>
          <p:cNvSpPr/>
          <p:nvPr/>
        </p:nvSpPr>
        <p:spPr>
          <a:xfrm>
            <a:off x="264966" y="579854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sz="1800" u="sng" dirty="0"/>
              <a:t>Objective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5300" y="949186"/>
            <a:ext cx="3784600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IN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To compare</a:t>
            </a:r>
            <a:r>
              <a:rPr kumimoji="0" lang="en-IN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the reaction times of two individuals in response to a stimulus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5300" y="1380073"/>
            <a:ext cx="3263900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IN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To analyse differences in:</a:t>
            </a:r>
            <a:endParaRPr kumimoji="0" lang="en-I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9000" y="1595517"/>
            <a:ext cx="339090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IN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Cognitive processing speed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IN" dirty="0" smtClean="0"/>
              <a:t>Motor coordination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IN" dirty="0" smtClean="0"/>
              <a:t>Attention and decision-making ability</a:t>
            </a:r>
            <a:endParaRPr kumimoji="0" lang="en-I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grpSp>
        <p:nvGrpSpPr>
          <p:cNvPr id="16" name="Group 5"/>
          <p:cNvGrpSpPr/>
          <p:nvPr/>
        </p:nvGrpSpPr>
        <p:grpSpPr>
          <a:xfrm>
            <a:off x="5167442" y="750555"/>
            <a:ext cx="3200400" cy="3999701"/>
            <a:chOff x="0" y="0"/>
            <a:chExt cx="6995160" cy="7993507"/>
          </a:xfrm>
        </p:grpSpPr>
        <p:sp>
          <p:nvSpPr>
            <p:cNvPr id="17" name="Freeform 6"/>
            <p:cNvSpPr/>
            <p:nvPr/>
          </p:nvSpPr>
          <p:spPr>
            <a:xfrm>
              <a:off x="0" y="0"/>
              <a:ext cx="6995160" cy="7993507"/>
            </a:xfrm>
            <a:custGeom>
              <a:avLst/>
              <a:gdLst/>
              <a:ahLst/>
              <a:cxnLst/>
              <a:rect l="l" t="t" r="r" b="b"/>
              <a:pathLst>
                <a:path w="6995160" h="7993507">
                  <a:moveTo>
                    <a:pt x="0" y="0"/>
                  </a:moveTo>
                  <a:lnTo>
                    <a:pt x="6995160" y="0"/>
                  </a:lnTo>
                  <a:lnTo>
                    <a:pt x="6995160" y="7993507"/>
                  </a:lnTo>
                  <a:lnTo>
                    <a:pt x="0" y="7993507"/>
                  </a:lnTo>
                  <a:close/>
                </a:path>
              </a:pathLst>
            </a:custGeom>
            <a:blipFill>
              <a:blip r:embed="rId2"/>
              <a:stretch>
                <a:fillRect l="-2642" r="-2642"/>
              </a:stretch>
            </a:blipFill>
          </p:spPr>
        </p:sp>
      </p:grpSp>
      <p:sp>
        <p:nvSpPr>
          <p:cNvPr id="28" name="TextBox 27"/>
          <p:cNvSpPr txBox="1"/>
          <p:nvPr/>
        </p:nvSpPr>
        <p:spPr>
          <a:xfrm>
            <a:off x="355600" y="2335050"/>
            <a:ext cx="160020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1800" b="0" i="0" u="sng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Method:</a:t>
            </a:r>
            <a:endParaRPr kumimoji="0" lang="en-IN" sz="1800" b="0" i="0" u="sng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98178" y="4644920"/>
            <a:ext cx="133377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Reaction time = </a:t>
            </a:r>
            <a:endParaRPr kumimoji="0" lang="en-I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721505" y="4518533"/>
            <a:ext cx="2753037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Response frame – Stimulus frame</a:t>
            </a:r>
            <a:endParaRPr kumimoji="0" lang="en-I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585100" y="4750256"/>
            <a:ext cx="1036295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r>
              <a:rPr lang="en-IN" dirty="0"/>
              <a:t>Frame Rate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42900" y="2658215"/>
            <a:ext cx="3416300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285750" marR="0" indent="-108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IN" dirty="0" smtClean="0"/>
              <a:t>A ruler is dropped from  a fixed height.</a:t>
            </a:r>
            <a:endParaRPr kumimoji="0" lang="en-I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42900" y="2919825"/>
            <a:ext cx="3543300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285750" marR="0" indent="-108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IN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The entire action is recorded</a:t>
            </a:r>
            <a:r>
              <a:rPr kumimoji="0" lang="en-IN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using a </a:t>
            </a:r>
            <a:r>
              <a:rPr kumimoji="0" lang="en-IN" sz="14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high-speed camera</a:t>
            </a:r>
            <a:r>
              <a:rPr kumimoji="0" lang="en-IN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.</a:t>
            </a:r>
            <a:endParaRPr kumimoji="0" lang="en-I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663976" y="4491031"/>
            <a:ext cx="28680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___________________________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64966" y="3350712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108000">
              <a:buFont typeface="Arial" panose="020B0604020202020204" pitchFamily="34" charset="0"/>
              <a:buChar char="•"/>
            </a:pPr>
            <a:r>
              <a:rPr lang="en-US" b="1" dirty="0"/>
              <a:t>Reaction time</a:t>
            </a:r>
            <a:r>
              <a:rPr lang="en-US" dirty="0"/>
              <a:t> is calculated by:</a:t>
            </a:r>
          </a:p>
          <a:p>
            <a:pPr marL="742950" lvl="1" indent="-108000">
              <a:buFont typeface="Arial" panose="020B0604020202020204" pitchFamily="34" charset="0"/>
              <a:buChar char="•"/>
            </a:pPr>
            <a:r>
              <a:rPr lang="en-US" dirty="0"/>
              <a:t>Identifying the frame where the ruler is </a:t>
            </a:r>
            <a:r>
              <a:rPr lang="en-US" b="1" dirty="0"/>
              <a:t>released</a:t>
            </a:r>
            <a:endParaRPr lang="en-US" dirty="0"/>
          </a:p>
          <a:p>
            <a:pPr marL="742950" lvl="1" indent="-108000">
              <a:buFont typeface="Arial" panose="020B0604020202020204" pitchFamily="34" charset="0"/>
              <a:buChar char="•"/>
            </a:pPr>
            <a:r>
              <a:rPr lang="en-US" dirty="0"/>
              <a:t>Identifying the frame where it is </a:t>
            </a:r>
            <a:r>
              <a:rPr lang="en-US" b="1" dirty="0"/>
              <a:t>caught</a:t>
            </a:r>
            <a:endParaRPr lang="en-US" dirty="0"/>
          </a:p>
          <a:p>
            <a:pPr marL="742950" lvl="1" indent="-108000">
              <a:buFont typeface="Arial" panose="020B0604020202020204" pitchFamily="34" charset="0"/>
              <a:buChar char="•"/>
            </a:pPr>
            <a:r>
              <a:rPr lang="en-US" dirty="0"/>
              <a:t>Applying the formula:</a:t>
            </a:r>
          </a:p>
        </p:txBody>
      </p:sp>
    </p:spTree>
    <p:extLst>
      <p:ext uri="{BB962C8B-B14F-4D97-AF65-F5344CB8AC3E}">
        <p14:creationId xmlns:p14="http://schemas.microsoft.com/office/powerpoint/2010/main" val="161580172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6;p31" descr="Google Shape;166;p31"/>
          <p:cNvPicPr>
            <a:picLocks noChangeAspect="1"/>
          </p:cNvPicPr>
          <p:nvPr/>
        </p:nvPicPr>
        <p:blipFill>
          <a:blip r:embed="rId2">
            <a:extLst/>
          </a:blip>
          <a:srcRect r="4159" b="19426"/>
          <a:stretch>
            <a:fillRect/>
          </a:stretch>
        </p:blipFill>
        <p:spPr>
          <a:xfrm>
            <a:off x="822699" y="639750"/>
            <a:ext cx="7282251" cy="3792850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Google Shape;167;p31"/>
          <p:cNvSpPr txBox="1"/>
          <p:nvPr/>
        </p:nvSpPr>
        <p:spPr>
          <a:xfrm>
            <a:off x="587975" y="4456750"/>
            <a:ext cx="8307900" cy="935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400"/>
            </a:lvl1pPr>
          </a:lstStyle>
          <a:p>
            <a:r>
              <a:t>Average human reaction time = 0.1538 sec =  153.8 msec</a:t>
            </a:r>
          </a:p>
        </p:txBody>
      </p:sp>
      <p:sp>
        <p:nvSpPr>
          <p:cNvPr id="163" name="Google Shape;168;p31"/>
          <p:cNvSpPr txBox="1"/>
          <p:nvPr/>
        </p:nvSpPr>
        <p:spPr>
          <a:xfrm>
            <a:off x="246924" y="-1"/>
            <a:ext cx="3000002" cy="577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800"/>
            </a:lvl1pPr>
          </a:lstStyle>
          <a:p>
            <a:r>
              <a:rPr dirty="0"/>
              <a:t>Two individuals: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6836" y="114301"/>
            <a:ext cx="2478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sz="2400" u="sng" dirty="0"/>
              <a:t>Experiment- </a:t>
            </a:r>
            <a:r>
              <a:rPr lang="en-IN" sz="2400" u="sng" dirty="0" smtClean="0"/>
              <a:t>1(b)</a:t>
            </a:r>
            <a:endParaRPr lang="en-IN" sz="2400" u="sng" dirty="0"/>
          </a:p>
        </p:txBody>
      </p:sp>
      <p:sp>
        <p:nvSpPr>
          <p:cNvPr id="7" name="Rectangle 6"/>
          <p:cNvSpPr/>
          <p:nvPr/>
        </p:nvSpPr>
        <p:spPr>
          <a:xfrm>
            <a:off x="86836" y="487066"/>
            <a:ext cx="866878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200" u="sng" dirty="0"/>
              <a:t>Determination of Supply Frequency Using a Fluorescent Tubelight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9927" y="982941"/>
            <a:ext cx="1963182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2000" b="0" i="0" u="sng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Procedure</a:t>
            </a:r>
            <a:r>
              <a:rPr kumimoji="0" lang="en-IN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:</a:t>
            </a:r>
            <a:endParaRPr kumimoji="0" lang="en-IN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4200" y="1290718"/>
            <a:ext cx="781050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285750" indent="-144000">
              <a:buFont typeface="Arial" panose="020B0604020202020204" pitchFamily="34" charset="0"/>
              <a:buChar char="•"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Frame rate </a:t>
            </a:r>
            <a:r>
              <a:rPr lang="en-US" altLang="en-US" sz="1800" dirty="0" smtClean="0">
                <a:solidFill>
                  <a:schemeClr val="tx1"/>
                </a:solidFill>
                <a:latin typeface="Arial" panose="020B0604020202020204" pitchFamily="34" charset="0"/>
              </a:rPr>
              <a:t>was set 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to</a:t>
            </a: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b="1" dirty="0" smtClean="0">
                <a:solidFill>
                  <a:schemeClr val="tx1"/>
                </a:solidFill>
                <a:latin typeface="Arial" panose="020B0604020202020204" pitchFamily="34" charset="0"/>
              </a:rPr>
              <a:t>250, 500 </a:t>
            </a:r>
            <a:r>
              <a:rPr lang="en-US" altLang="en-US" sz="1800" dirty="0" smtClean="0">
                <a:solidFill>
                  <a:schemeClr val="tx1"/>
                </a:solidFill>
                <a:latin typeface="Arial" panose="020B0604020202020204" pitchFamily="34" charset="0"/>
              </a:rPr>
              <a:t>and</a:t>
            </a:r>
            <a:r>
              <a:rPr lang="en-US" altLang="en-US" sz="1800" b="1" dirty="0" smtClean="0">
                <a:solidFill>
                  <a:schemeClr val="tx1"/>
                </a:solidFill>
                <a:latin typeface="Arial" panose="020B0604020202020204" pitchFamily="34" charset="0"/>
              </a:rPr>
              <a:t> 1000 </a:t>
            </a: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fps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on the high-speed </a:t>
            </a:r>
            <a:r>
              <a:rPr lang="en-US" altLang="en-US" sz="1800" dirty="0" smtClean="0">
                <a:solidFill>
                  <a:schemeClr val="tx1"/>
                </a:solidFill>
                <a:latin typeface="Arial" panose="020B0604020202020204" pitchFamily="34" charset="0"/>
              </a:rPr>
              <a:t>camera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4200" y="1629273"/>
            <a:ext cx="617220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285750" indent="-144000"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Camera was </a:t>
            </a: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focused on a fixed point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on the </a:t>
            </a:r>
            <a:r>
              <a:rPr lang="en-US" altLang="en-US" sz="1800" dirty="0" err="1" smtClean="0">
                <a:solidFill>
                  <a:schemeClr val="tx1"/>
                </a:solidFill>
                <a:latin typeface="Arial" panose="020B0604020202020204" pitchFamily="34" charset="0"/>
              </a:rPr>
              <a:t>tubelight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4200" y="1967828"/>
            <a:ext cx="654050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285750" indent="-144000"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For each frame, </a:t>
            </a: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RGB values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at that point were </a:t>
            </a:r>
            <a:r>
              <a:rPr lang="en-US" altLang="en-US" sz="1800" dirty="0" smtClean="0">
                <a:solidFill>
                  <a:schemeClr val="tx1"/>
                </a:solidFill>
                <a:latin typeface="Arial" panose="020B0604020202020204" pitchFamily="34" charset="0"/>
              </a:rPr>
              <a:t>recorded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4200" y="2306383"/>
            <a:ext cx="265430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285750" indent="-144000">
              <a:buFont typeface="Arial" panose="020B0604020202020204" pitchFamily="34" charset="0"/>
              <a:buChar char="•"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Graphs plotted</a:t>
            </a:r>
            <a:r>
              <a:rPr lang="en-US" altLang="en-US" sz="1800" dirty="0" smtClean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75318" y="2644938"/>
            <a:ext cx="455930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285750" indent="-180000">
              <a:buFont typeface="Arial" panose="020B0604020202020204" pitchFamily="34" charset="0"/>
              <a:buChar char="•"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R, G, B channel values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smtClean="0">
                <a:solidFill>
                  <a:schemeClr val="tx1"/>
                </a:solidFill>
                <a:latin typeface="Arial" panose="020B0604020202020204" pitchFamily="34" charset="0"/>
              </a:rPr>
              <a:t>vs. time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75318" y="2942609"/>
            <a:ext cx="532130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285750" indent="-180000">
              <a:buFont typeface="Arial" panose="020B0604020202020204" pitchFamily="34" charset="0"/>
              <a:buChar char="•"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Average brightness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(mean of R, G, B) vs. </a:t>
            </a:r>
            <a:r>
              <a:rPr lang="en-US" altLang="en-US" sz="1800" dirty="0" smtClean="0">
                <a:solidFill>
                  <a:schemeClr val="tx1"/>
                </a:solidFill>
                <a:latin typeface="Arial" panose="020B0604020202020204" pitchFamily="34" charset="0"/>
              </a:rPr>
              <a:t>time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75318" y="3260492"/>
            <a:ext cx="4820682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285750" indent="-180000">
              <a:buFont typeface="Arial" panose="020B0604020202020204" pitchFamily="34" charset="0"/>
              <a:buChar char="•"/>
            </a:pPr>
            <a:r>
              <a:rPr lang="en-IN" sz="1800" b="1" dirty="0"/>
              <a:t>Perceived luminance</a:t>
            </a:r>
            <a:r>
              <a:rPr lang="en-IN" sz="1800" dirty="0"/>
              <a:t> vs. time</a:t>
            </a:r>
            <a:endParaRPr kumimoji="0" lang="en-I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11350" y="3578375"/>
            <a:ext cx="5689600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r>
              <a:rPr lang="en-IN" sz="1800" i="1" dirty="0"/>
              <a:t>Perceived </a:t>
            </a:r>
            <a:r>
              <a:rPr lang="en-IN" sz="1800" i="1" dirty="0" smtClean="0"/>
              <a:t>Luminance = 0.2126R + 0.7152G + 0.0722B</a:t>
            </a:r>
            <a:endParaRPr kumimoji="0" lang="en-IN" sz="18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4200" y="3999158"/>
            <a:ext cx="6959600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285750" indent="-144000">
              <a:buFont typeface="Arial" panose="020B0604020202020204" pitchFamily="34" charset="0"/>
              <a:buChar char="•"/>
            </a:pPr>
            <a:r>
              <a:rPr lang="en-US" sz="1800" b="1" dirty="0"/>
              <a:t>Supply frequency</a:t>
            </a:r>
            <a:r>
              <a:rPr lang="en-US" sz="1800" dirty="0"/>
              <a:t> determined by analyzing the </a:t>
            </a:r>
            <a:r>
              <a:rPr lang="en-US" sz="1800" b="1" dirty="0"/>
              <a:t>periodicity</a:t>
            </a:r>
            <a:r>
              <a:rPr lang="en-US" sz="1800" dirty="0"/>
              <a:t> of the brightness/luminance </a:t>
            </a:r>
            <a:r>
              <a:rPr lang="en-US" sz="1800" dirty="0" smtClean="0"/>
              <a:t>graph or RGB values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723142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 title="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6509126"/>
              </p:ext>
            </p:extLst>
          </p:nvPr>
        </p:nvGraphicFramePr>
        <p:xfrm>
          <a:off x="-37472" y="344880"/>
          <a:ext cx="4610100" cy="212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 title="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6536868"/>
              </p:ext>
            </p:extLst>
          </p:nvPr>
        </p:nvGraphicFramePr>
        <p:xfrm>
          <a:off x="4270196" y="344537"/>
          <a:ext cx="4943475" cy="2409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 title="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5333489"/>
              </p:ext>
            </p:extLst>
          </p:nvPr>
        </p:nvGraphicFramePr>
        <p:xfrm>
          <a:off x="-37472" y="3019425"/>
          <a:ext cx="4610100" cy="212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 title="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0919690"/>
              </p:ext>
            </p:extLst>
          </p:nvPr>
        </p:nvGraphicFramePr>
        <p:xfrm>
          <a:off x="4270196" y="2972988"/>
          <a:ext cx="4943475" cy="2343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01600" y="126254"/>
            <a:ext cx="385815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2000" b="0" i="0" u="sng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For Frame</a:t>
            </a:r>
            <a:r>
              <a:rPr kumimoji="0" lang="en-IN" sz="2000" b="0" i="0" u="sng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rate = 250 fps</a:t>
            </a:r>
            <a:endParaRPr kumimoji="0" lang="en-IN" sz="2000" b="0" i="0" u="sng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1600" y="2655885"/>
            <a:ext cx="30219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u="sng" dirty="0"/>
              <a:t>For Frame rate = </a:t>
            </a:r>
            <a:r>
              <a:rPr lang="en-IN" sz="2000" u="sng" dirty="0" smtClean="0"/>
              <a:t>500 </a:t>
            </a:r>
            <a:r>
              <a:rPr lang="en-IN" sz="2000" u="sng" dirty="0"/>
              <a:t>fps</a:t>
            </a:r>
          </a:p>
        </p:txBody>
      </p:sp>
    </p:spTree>
    <p:extLst>
      <p:ext uri="{BB962C8B-B14F-4D97-AF65-F5344CB8AC3E}">
        <p14:creationId xmlns:p14="http://schemas.microsoft.com/office/powerpoint/2010/main" val="300994761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809" y="199995"/>
            <a:ext cx="31646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tabLst>
                <a:tab pos="1879600" algn="l"/>
              </a:tabLst>
            </a:pPr>
            <a:r>
              <a:rPr lang="en-IN" sz="2000" u="sng" dirty="0"/>
              <a:t>For Frame rate = </a:t>
            </a:r>
            <a:r>
              <a:rPr lang="en-IN" sz="2000" u="sng" dirty="0" smtClean="0"/>
              <a:t>1000 </a:t>
            </a:r>
            <a:r>
              <a:rPr lang="en-IN" sz="2000" u="sng" dirty="0"/>
              <a:t>fps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8534" y="680538"/>
            <a:ext cx="4429599" cy="3273395"/>
            <a:chOff x="0" y="0"/>
            <a:chExt cx="9594977" cy="6872351"/>
          </a:xfrm>
        </p:grpSpPr>
        <p:sp>
          <p:nvSpPr>
            <p:cNvPr id="7" name="Freeform 6"/>
            <p:cNvSpPr/>
            <p:nvPr/>
          </p:nvSpPr>
          <p:spPr>
            <a:xfrm>
              <a:off x="0" y="0"/>
              <a:ext cx="9594977" cy="6872351"/>
            </a:xfrm>
            <a:custGeom>
              <a:avLst/>
              <a:gdLst/>
              <a:ahLst/>
              <a:cxnLst/>
              <a:rect l="l" t="t" r="r" b="b"/>
              <a:pathLst>
                <a:path w="9594977" h="6872351">
                  <a:moveTo>
                    <a:pt x="0" y="0"/>
                  </a:moveTo>
                  <a:lnTo>
                    <a:pt x="9594977" y="0"/>
                  </a:lnTo>
                  <a:lnTo>
                    <a:pt x="9594977" y="6872351"/>
                  </a:lnTo>
                  <a:lnTo>
                    <a:pt x="0" y="6872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aphicFrame>
        <p:nvGraphicFramePr>
          <p:cNvPr id="8" name="Chart 7" title="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4452981"/>
              </p:ext>
            </p:extLst>
          </p:nvPr>
        </p:nvGraphicFramePr>
        <p:xfrm>
          <a:off x="4360333" y="478173"/>
          <a:ext cx="4106334" cy="21972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 title="Ch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3427935"/>
              </p:ext>
            </p:extLst>
          </p:nvPr>
        </p:nvGraphicFramePr>
        <p:xfrm>
          <a:off x="4326467" y="2445484"/>
          <a:ext cx="4351867" cy="27685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54000" y="4021667"/>
            <a:ext cx="3124200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12-2 = 10 frames</a:t>
            </a:r>
            <a:endParaRPr kumimoji="0" lang="en-I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4000" y="4360333"/>
            <a:ext cx="2201333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1000 frames</a:t>
            </a:r>
            <a:r>
              <a:rPr kumimoji="0" lang="en-IN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= 1 sec</a:t>
            </a:r>
            <a:endParaRPr kumimoji="0" lang="en-I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3999" y="4591277"/>
            <a:ext cx="4284133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10 frames = 0.01 sec = 10 msec = gap b/w 2 peaks</a:t>
            </a:r>
            <a:endParaRPr kumimoji="0" lang="en-I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3998" y="4822221"/>
            <a:ext cx="4284133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So, time period = 20</a:t>
            </a:r>
            <a:r>
              <a:rPr kumimoji="0" lang="en-IN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msec  OR  supply freq. = 50 Hz</a:t>
            </a:r>
            <a:endParaRPr kumimoji="0" lang="en-I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794360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97418" y="169218"/>
            <a:ext cx="21018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sz="2400" u="sng" dirty="0"/>
              <a:t>Experiment- </a:t>
            </a:r>
            <a:r>
              <a:rPr lang="en-IN" sz="2400" u="sng" dirty="0" smtClean="0"/>
              <a:t>2</a:t>
            </a:r>
            <a:endParaRPr lang="en-IN" sz="2400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411718" y="601366"/>
            <a:ext cx="607798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r>
              <a:rPr lang="en-US" sz="2400" u="sng" dirty="0"/>
              <a:t>Flash Triggering Circuit</a:t>
            </a:r>
            <a:r>
              <a:rPr lang="en-US" sz="2400" dirty="0"/>
              <a:t> </a:t>
            </a:r>
            <a:r>
              <a:rPr lang="en-US" sz="2400" dirty="0" smtClean="0"/>
              <a:t>– Design 1 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411718" y="1002736"/>
            <a:ext cx="13244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u="sng" dirty="0"/>
              <a:t>Objective</a:t>
            </a:r>
            <a:r>
              <a:rPr lang="en-US" sz="2000" dirty="0"/>
              <a:t>:</a:t>
            </a:r>
            <a:endParaRPr lang="en-IN" sz="2000" dirty="0"/>
          </a:p>
        </p:txBody>
      </p:sp>
      <p:sp>
        <p:nvSpPr>
          <p:cNvPr id="7" name="Rectangle 6"/>
          <p:cNvSpPr/>
          <p:nvPr/>
        </p:nvSpPr>
        <p:spPr>
          <a:xfrm>
            <a:off x="788503" y="1402846"/>
            <a:ext cx="8249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/>
              <a:t>To design and implement a </a:t>
            </a:r>
            <a:r>
              <a:rPr lang="en-US" sz="1600" u="sng" dirty="0"/>
              <a:t>flash triggering circuit</a:t>
            </a:r>
            <a:r>
              <a:rPr lang="en-US" sz="1600" dirty="0"/>
              <a:t> that detects the flash generated during the firing of a gun and provides a corresponding </a:t>
            </a:r>
            <a:r>
              <a:rPr lang="en-US" sz="1600" u="sng" dirty="0"/>
              <a:t>5V output signal </a:t>
            </a:r>
            <a:r>
              <a:rPr lang="en-US" sz="1600" dirty="0"/>
              <a:t>which will be then used to </a:t>
            </a:r>
            <a:r>
              <a:rPr lang="en-US" sz="1600" u="sng" dirty="0"/>
              <a:t>trigger a camera</a:t>
            </a:r>
            <a:r>
              <a:rPr lang="en-US" sz="1600" dirty="0"/>
              <a:t>.</a:t>
            </a:r>
            <a:endParaRPr lang="en-IN" sz="1600" dirty="0"/>
          </a:p>
        </p:txBody>
      </p:sp>
      <p:pic>
        <p:nvPicPr>
          <p:cNvPr id="8" name="Google Shape;175;p32" descr="Google Shape;175;p3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8503" y="2233842"/>
            <a:ext cx="7538738" cy="277547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9178494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3;p33"/>
          <p:cNvSpPr txBox="1">
            <a:spLocks noGrp="1"/>
          </p:cNvSpPr>
          <p:nvPr>
            <p:ph type="body" sz="half" idx="1"/>
          </p:nvPr>
        </p:nvSpPr>
        <p:spPr>
          <a:xfrm>
            <a:off x="300637" y="204723"/>
            <a:ext cx="7825595" cy="140939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2000"/>
              </a:lnSpc>
              <a:buSzTx/>
              <a:buNone/>
              <a:defRPr sz="1600" b="1">
                <a:solidFill>
                  <a:srgbClr val="000000"/>
                </a:solidFill>
              </a:defRPr>
            </a:pPr>
            <a:r>
              <a:rPr dirty="0"/>
              <a:t>Simulation Results:</a:t>
            </a:r>
          </a:p>
          <a:p>
            <a:pPr marL="0" indent="0">
              <a:lnSpc>
                <a:spcPct val="92000"/>
              </a:lnSpc>
              <a:spcBef>
                <a:spcPts val="1200"/>
              </a:spcBef>
              <a:buSzTx/>
              <a:buNone/>
              <a:defRPr sz="1600">
                <a:solidFill>
                  <a:srgbClr val="000000"/>
                </a:solidFill>
              </a:defRPr>
            </a:pPr>
            <a:r>
              <a:rPr dirty="0"/>
              <a:t>The circuit performed satisfactorily both in SPICE  simulation and real life testing, supporting loads as high as 0.45 A by producing a sharp pulse due to light intensity variation. </a:t>
            </a:r>
          </a:p>
        </p:txBody>
      </p:sp>
      <p:pic>
        <p:nvPicPr>
          <p:cNvPr id="3" name="Google Shape;184;p33" descr="Google Shape;184;p3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1957" y="1402212"/>
            <a:ext cx="6869097" cy="3190919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Google Shape;185;p33"/>
          <p:cNvSpPr txBox="1"/>
          <p:nvPr/>
        </p:nvSpPr>
        <p:spPr>
          <a:xfrm>
            <a:off x="2053105" y="4593131"/>
            <a:ext cx="5341608" cy="46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defRPr sz="11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r>
              <a:rPr sz="1800" dirty="0">
                <a:solidFill>
                  <a:schemeClr val="tx1"/>
                </a:solidFill>
              </a:rPr>
              <a:t>Triggering Waveform based on Intensity Variation</a:t>
            </a:r>
          </a:p>
        </p:txBody>
      </p:sp>
    </p:spTree>
    <p:extLst>
      <p:ext uri="{BB962C8B-B14F-4D97-AF65-F5344CB8AC3E}">
        <p14:creationId xmlns:p14="http://schemas.microsoft.com/office/powerpoint/2010/main" val="259943772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09530" y="111318"/>
            <a:ext cx="6265628" cy="373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lvl="0"/>
            <a:r>
              <a:rPr lang="en-US" sz="2400" u="sng" dirty="0" smtClean="0"/>
              <a:t>Video of Flash </a:t>
            </a:r>
            <a:r>
              <a:rPr lang="en-US" sz="2400" u="sng" dirty="0"/>
              <a:t>Triggering Circuit</a:t>
            </a:r>
            <a:r>
              <a:rPr lang="en-US" sz="2400" dirty="0"/>
              <a:t> – Design 1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18" y="741404"/>
            <a:ext cx="7486661" cy="397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2622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663" y="206734"/>
            <a:ext cx="6655241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r>
              <a:rPr lang="en-US" sz="2400" u="sng" dirty="0" smtClean="0"/>
              <a:t>Simulation of Flash </a:t>
            </a:r>
            <a:r>
              <a:rPr lang="en-US" sz="2400" u="sng" dirty="0"/>
              <a:t>Triggering Circuit </a:t>
            </a:r>
            <a:r>
              <a:rPr lang="en-US" sz="2400" u="sng" dirty="0" smtClean="0"/>
              <a:t>(Design 1) </a:t>
            </a:r>
            <a:r>
              <a:rPr lang="en-US" sz="2400" u="sng" dirty="0"/>
              <a:t>on </a:t>
            </a:r>
            <a:r>
              <a:rPr lang="en-US" sz="2400" u="sng" dirty="0" smtClean="0"/>
              <a:t>Tinkercad</a:t>
            </a:r>
            <a:endParaRPr lang="en-US" sz="24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760967" y="691763"/>
            <a:ext cx="4134678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1400" b="0" i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Note: The</a:t>
            </a:r>
            <a:r>
              <a:rPr kumimoji="0" lang="en-IN" sz="1400" b="0" i="1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measured output voltage was 5V in practical testing.</a:t>
            </a:r>
            <a:endParaRPr kumimoji="0" lang="en-IN" sz="14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6"/>
          <a:stretch/>
        </p:blipFill>
        <p:spPr>
          <a:xfrm>
            <a:off x="0" y="1248355"/>
            <a:ext cx="9144000" cy="35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118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7565" y="159026"/>
            <a:ext cx="481849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sng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Shortcomings/</a:t>
            </a:r>
            <a:r>
              <a:rPr kumimoji="0" lang="en-US" sz="2400" b="0" i="0" u="sng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Limitations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:</a:t>
            </a:r>
            <a:endParaRPr kumimoji="0" lang="en-I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5517" y="734102"/>
            <a:ext cx="6655242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The theoretical delay of the</a:t>
            </a:r>
            <a:r>
              <a:rPr kumimoji="0" lang="en-US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circuit is  </a:t>
            </a:r>
            <a:endParaRPr kumimoji="0" lang="en-IN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97281" y="1089906"/>
            <a:ext cx="5868062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LDR + BC547 + UA741 + D flip flop</a:t>
            </a:r>
            <a:r>
              <a:rPr kumimoji="0" lang="en-US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(74LS74) </a:t>
            </a: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+ UA741 + BC547   </a:t>
            </a:r>
            <a:endParaRPr kumimoji="0" lang="en-IN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6206" y="1383346"/>
            <a:ext cx="5462546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= 100 ms + 100 ns + 20 </a:t>
            </a:r>
            <a:r>
              <a:rPr lang="en-US" sz="1600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u</a:t>
            </a: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s</a:t>
            </a:r>
            <a:r>
              <a:rPr kumimoji="0" lang="en-US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 + 30 ns + 20 </a:t>
            </a:r>
            <a:r>
              <a:rPr lang="en-US" sz="1600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u</a:t>
            </a:r>
            <a:r>
              <a:rPr kumimoji="0" lang="en-US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s + 100 ns</a:t>
            </a:r>
            <a:endParaRPr kumimoji="0" lang="en-IN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6206" y="1696639"/>
            <a:ext cx="2941983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= 100 ms + 230 ns + 40 </a:t>
            </a:r>
            <a:r>
              <a:rPr lang="en-US" sz="1600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u</a:t>
            </a: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s</a:t>
            </a:r>
            <a:endParaRPr kumimoji="0" lang="en-IN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0181" y="1968170"/>
            <a:ext cx="1924216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= 100.04023 ms</a:t>
            </a:r>
            <a:endParaRPr kumimoji="0" lang="en-IN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5517" y="2371016"/>
            <a:ext cx="5255812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Sunlight filtering is not integrated with the LDR and temporarily implemented here using a sunglass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397564" y="3069203"/>
            <a:ext cx="623382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sng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Recommendations from the Director(PXE)</a:t>
            </a:r>
            <a:r>
              <a:rPr kumimoji="0" lang="en-US" sz="2400" b="0" i="0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:</a:t>
            </a:r>
            <a:endParaRPr kumimoji="0" lang="en-IN" sz="2400" b="0" i="0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1907" y="3604908"/>
            <a:ext cx="5422791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285750" indent="-180000">
              <a:buFont typeface="Arial" panose="020B0604020202020204" pitchFamily="34" charset="0"/>
              <a:buChar char="•"/>
            </a:pP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Minimize the</a:t>
            </a:r>
            <a:r>
              <a:rPr kumimoji="0" lang="en-US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 circuit delay to </a:t>
            </a:r>
            <a:r>
              <a:rPr kumimoji="0" lang="en-US" sz="16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&lt; 1 </a:t>
            </a:r>
            <a:r>
              <a:rPr lang="en-US" sz="1600" b="1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u</a:t>
            </a:r>
            <a:r>
              <a:rPr kumimoji="0" lang="en-US" sz="16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s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</a:t>
            </a:r>
            <a:r>
              <a:rPr lang="en-US" sz="1600" baseline="0" dirty="0" smtClean="0"/>
              <a:t>(sub-microsecond</a:t>
            </a:r>
            <a:r>
              <a:rPr lang="en-US" sz="1600" dirty="0" smtClean="0"/>
              <a:t> level)</a:t>
            </a:r>
            <a:endParaRPr kumimoji="0" lang="en-IN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1907" y="4146430"/>
            <a:ext cx="5422791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285750" marR="0" indent="-180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Target further optimization for </a:t>
            </a:r>
            <a:r>
              <a:rPr kumimoji="0" lang="en-US" sz="16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nanosecond (ns) </a:t>
            </a: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range if feasible</a:t>
            </a:r>
            <a:endParaRPr kumimoji="0" lang="en-IN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975129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759" y="157637"/>
            <a:ext cx="2170706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2800" b="0" i="0" u="sng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Contents:</a:t>
            </a:r>
            <a:endParaRPr kumimoji="0" lang="en-IN" sz="2800" b="0" i="0" u="sng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5759" y="655894"/>
            <a:ext cx="887730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IN" sz="2000" dirty="0" smtClean="0"/>
              <a:t>Overview of</a:t>
            </a:r>
            <a:r>
              <a:rPr kumimoji="0" lang="en-IN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 DRDO, PXE and Key Products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68400" y="3227099"/>
            <a:ext cx="4762500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IN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Shortcomings/ Limitations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IN" sz="2000" dirty="0" smtClean="0"/>
              <a:t>Suggestions by the Director (PXE)</a:t>
            </a:r>
            <a:endParaRPr kumimoji="0" lang="en-IN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1418" y="4355493"/>
            <a:ext cx="537210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IN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Fastest possible Flash Triggering</a:t>
            </a:r>
            <a:r>
              <a:rPr lang="en-IN" sz="2000" dirty="0"/>
              <a:t> C</a:t>
            </a:r>
            <a:r>
              <a:rPr kumimoji="0" lang="en-IN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ircuit</a:t>
            </a:r>
            <a:endParaRPr kumimoji="0" lang="en-IN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68400" y="4691730"/>
            <a:ext cx="240030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IN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Constraints</a:t>
            </a:r>
            <a:endParaRPr kumimoji="0" lang="en-IN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5759" y="3926468"/>
            <a:ext cx="626364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IN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Practical implementation of Flash</a:t>
            </a:r>
            <a:r>
              <a:rPr kumimoji="0" lang="en-IN" sz="2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Triggering Circuit</a:t>
            </a:r>
            <a:endParaRPr kumimoji="0" lang="en-IN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5759" y="2890861"/>
            <a:ext cx="579120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u="sng" dirty="0"/>
              <a:t>Experiment </a:t>
            </a:r>
            <a:r>
              <a:rPr lang="en-US" sz="2000" u="sng" dirty="0" smtClean="0"/>
              <a:t>2</a:t>
            </a:r>
            <a:r>
              <a:rPr lang="en-US" sz="2000" dirty="0" smtClean="0"/>
              <a:t>: </a:t>
            </a:r>
            <a:r>
              <a:rPr lang="en-US" sz="2000" dirty="0"/>
              <a:t>Flash Triggering Circuit -1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5759" y="2154060"/>
            <a:ext cx="8194041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2000" u="sng" dirty="0" smtClean="0"/>
              <a:t>Experiment 1(b)</a:t>
            </a:r>
            <a:r>
              <a:rPr lang="en-IN" sz="2000" dirty="0" smtClean="0"/>
              <a:t>: </a:t>
            </a:r>
            <a:r>
              <a:rPr lang="en-US" sz="2000" dirty="0" smtClean="0"/>
              <a:t>Determination of Supply Frequency Using a Fluorescent Tubelight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365759" y="1462720"/>
            <a:ext cx="8665376" cy="320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285750" lvl="0" indent="-285750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IN" sz="2000" u="sng" dirty="0"/>
              <a:t>Experiment 1(a</a:t>
            </a:r>
            <a:r>
              <a:rPr lang="en-IN" sz="2000" u="sng" dirty="0" smtClean="0"/>
              <a:t>)</a:t>
            </a:r>
            <a:r>
              <a:rPr lang="en-IN" sz="2000" dirty="0" smtClean="0"/>
              <a:t>: </a:t>
            </a:r>
            <a:r>
              <a:rPr lang="en-IN" sz="2000" dirty="0"/>
              <a:t>Human Reaction Time –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65759" y="1050187"/>
            <a:ext cx="8639975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2000" dirty="0"/>
              <a:t>Hands-on Experience with High-Speed </a:t>
            </a:r>
            <a:r>
              <a:rPr lang="en-IN" sz="2000" dirty="0" smtClean="0"/>
              <a:t>camera</a:t>
            </a:r>
            <a:endParaRPr lang="en-IN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5342504" y="1466244"/>
            <a:ext cx="3074834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Single individual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2000" dirty="0" smtClean="0"/>
              <a:t>Two individuals</a:t>
            </a:r>
            <a:endParaRPr kumimoji="0" lang="en-IN" sz="2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734583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74318" y="214077"/>
            <a:ext cx="64445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IN" sz="2000" u="sng" dirty="0" smtClean="0"/>
              <a:t>Practical implementation of </a:t>
            </a:r>
            <a:r>
              <a:rPr lang="en-IN" sz="2000" u="sng" dirty="0"/>
              <a:t>Flash Triggering </a:t>
            </a:r>
            <a:r>
              <a:rPr lang="en-IN" sz="2000" u="sng" dirty="0" smtClean="0"/>
              <a:t>Circuit</a:t>
            </a:r>
            <a:r>
              <a:rPr lang="en-IN" sz="2000" dirty="0" smtClean="0"/>
              <a:t>: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04" y="753665"/>
            <a:ext cx="7682539" cy="30550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9371" y="3948153"/>
            <a:ext cx="2266122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Changes implemented:</a:t>
            </a:r>
            <a:endParaRPr kumimoji="0" lang="en-IN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4173" y="4265936"/>
            <a:ext cx="7434470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Replaced the </a:t>
            </a:r>
            <a:r>
              <a:rPr kumimoji="0" lang="en-US" sz="16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Op-Amp</a:t>
            </a:r>
            <a:r>
              <a:rPr kumimoji="0" lang="en-US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(UA741) and the </a:t>
            </a:r>
            <a:r>
              <a:rPr kumimoji="0" lang="en-US" sz="16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RTL-based amplification circuit</a:t>
            </a:r>
            <a:r>
              <a:rPr kumimoji="0" lang="en-US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with a </a:t>
            </a:r>
            <a:r>
              <a:rPr kumimoji="0" lang="en-US" sz="16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TTL logic-based </a:t>
            </a:r>
            <a:r>
              <a:rPr kumimoji="0" lang="en-US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solution using the 74LS14 (Hex Schmitt Trigger Inverter).</a:t>
            </a:r>
            <a:endParaRPr kumimoji="0" lang="en-IN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952616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00033" y="106602"/>
            <a:ext cx="45849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Video of Flash Triggering Circuit</a:t>
            </a:r>
            <a:endParaRPr lang="en-IN" dirty="0"/>
          </a:p>
        </p:txBody>
      </p:sp>
      <p:pic>
        <p:nvPicPr>
          <p:cNvPr id="4" name="Video-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2538667" y="-932805"/>
            <a:ext cx="3907640" cy="718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373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14076" y="16047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400" u="sng" dirty="0"/>
              <a:t>Simulation </a:t>
            </a:r>
            <a:r>
              <a:rPr lang="en-US" sz="2400" u="sng" dirty="0" smtClean="0"/>
              <a:t>on </a:t>
            </a:r>
            <a:r>
              <a:rPr lang="en-US" sz="2400" u="sng" dirty="0"/>
              <a:t>Tinkercad</a:t>
            </a:r>
          </a:p>
        </p:txBody>
      </p:sp>
      <p:sp>
        <p:nvSpPr>
          <p:cNvPr id="2" name="Rectangle 1"/>
          <p:cNvSpPr/>
          <p:nvPr/>
        </p:nvSpPr>
        <p:spPr>
          <a:xfrm>
            <a:off x="3844456" y="282557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i="1" dirty="0"/>
              <a:t>Note: The measured output voltage was 5</a:t>
            </a:r>
            <a:r>
              <a:rPr lang="en-IN" i="1" dirty="0" smtClean="0"/>
              <a:t>V and output current was 60-70mA in </a:t>
            </a:r>
            <a:r>
              <a:rPr lang="en-IN" i="1" dirty="0"/>
              <a:t>practical testing.</a:t>
            </a:r>
          </a:p>
        </p:txBody>
      </p:sp>
      <p:pic>
        <p:nvPicPr>
          <p:cNvPr id="5" name="Video-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0465" y="927859"/>
            <a:ext cx="8679784" cy="368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551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2225" y="153105"/>
            <a:ext cx="4182386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sng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Theoretical delay</a:t>
            </a:r>
            <a:r>
              <a:rPr kumimoji="0" lang="en-US" sz="2000" b="0" i="0" u="sng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calculation</a:t>
            </a:r>
            <a:r>
              <a:rPr kumimoji="0" lang="en-US" sz="2000" b="0" i="0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:</a:t>
            </a:r>
            <a:endParaRPr kumimoji="0" lang="en-IN" sz="2000" b="0" i="0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2225" y="500663"/>
            <a:ext cx="30572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404040"/>
                </a:solidFill>
                <a:latin typeface="quote-cjk-patch"/>
              </a:rPr>
              <a:t>1. Photodiode (BPW34) Response</a:t>
            </a:r>
            <a:endParaRPr lang="en-IN" dirty="0">
              <a:solidFill>
                <a:srgbClr val="404040"/>
              </a:solidFill>
              <a:latin typeface="quote-cjk-patch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564542" y="-64662757"/>
            <a:ext cx="65" cy="13215617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5301876" rIns="0" bIns="6530187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92225" y="2128405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1" dirty="0">
                <a:solidFill>
                  <a:srgbClr val="404040"/>
                </a:solidFill>
                <a:latin typeface="quote-cjk-patch"/>
              </a:rPr>
              <a:t>2. BJT Amplifier (BC547) </a:t>
            </a:r>
            <a:r>
              <a:rPr lang="fr-FR" b="1" dirty="0" smtClean="0">
                <a:solidFill>
                  <a:srgbClr val="404040"/>
                </a:solidFill>
                <a:latin typeface="quote-cjk-patch"/>
              </a:rPr>
              <a:t>Delay</a:t>
            </a:r>
            <a:endParaRPr lang="fr-FR" dirty="0">
              <a:solidFill>
                <a:srgbClr val="404040"/>
              </a:solidFill>
              <a:latin typeface="quote-cjk-patch"/>
            </a:endParaRP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564542" y="-63032740"/>
            <a:ext cx="65" cy="13215617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5301876" rIns="0" bIns="6530187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57808" y="3814962"/>
            <a:ext cx="2414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404040"/>
                </a:solidFill>
                <a:latin typeface="quote-cjk-patch"/>
              </a:rPr>
              <a:t>3. 74HC04 Schmitt Trigger</a:t>
            </a:r>
            <a:endParaRPr lang="en-IN" dirty="0">
              <a:solidFill>
                <a:srgbClr val="404040"/>
              </a:solidFill>
              <a:latin typeface="quote-cjk-patch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86252" y="4093479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404040"/>
                </a:solidFill>
                <a:latin typeface="quote-cjk-patch"/>
              </a:rPr>
              <a:t>Propagation Delay (</a:t>
            </a:r>
            <a:r>
              <a:rPr lang="en-IN" b="1" dirty="0" err="1">
                <a:solidFill>
                  <a:srgbClr val="404040"/>
                </a:solidFill>
                <a:latin typeface="quote-cjk-patch"/>
              </a:rPr>
              <a:t>Vcc</a:t>
            </a:r>
            <a:r>
              <a:rPr lang="en-IN" b="1" dirty="0">
                <a:solidFill>
                  <a:srgbClr val="404040"/>
                </a:solidFill>
                <a:latin typeface="quote-cjk-patch"/>
              </a:rPr>
              <a:t>=5V)</a:t>
            </a:r>
            <a:r>
              <a:rPr lang="en-IN" dirty="0">
                <a:solidFill>
                  <a:srgbClr val="404040"/>
                </a:solidFill>
                <a:latin typeface="quote-cjk-patch"/>
              </a:rPr>
              <a:t>: 15ns (datasheet max)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404040"/>
                </a:solidFill>
                <a:latin typeface="quote-cjk-patch"/>
              </a:rPr>
              <a:t>Two Inverters in Series</a:t>
            </a:r>
            <a:r>
              <a:rPr lang="en-IN" dirty="0">
                <a:solidFill>
                  <a:srgbClr val="404040"/>
                </a:solidFill>
                <a:latin typeface="quote-cjk-patch"/>
              </a:rPr>
              <a:t>: 15ns × 2 = </a:t>
            </a:r>
            <a:r>
              <a:rPr lang="en-IN" b="1" dirty="0">
                <a:solidFill>
                  <a:srgbClr val="404040"/>
                </a:solidFill>
                <a:latin typeface="quote-cjk-patch"/>
              </a:rPr>
              <a:t>30ns</a:t>
            </a:r>
            <a:endParaRPr lang="en-IN" dirty="0">
              <a:solidFill>
                <a:srgbClr val="404040"/>
              </a:solidFill>
              <a:latin typeface="quote-cjk-patch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6252" y="746518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 smtClean="0">
                <a:solidFill>
                  <a:srgbClr val="404040"/>
                </a:solidFill>
                <a:latin typeface="quote-cjk-patch"/>
              </a:rPr>
              <a:t>Rise </a:t>
            </a:r>
            <a:r>
              <a:rPr lang="en-US" altLang="en-US" b="1" dirty="0">
                <a:solidFill>
                  <a:srgbClr val="404040"/>
                </a:solidFill>
                <a:latin typeface="quote-cjk-patch"/>
              </a:rPr>
              <a:t>Time (10%→90%)</a:t>
            </a:r>
            <a:r>
              <a:rPr lang="en-US" altLang="en-US" dirty="0">
                <a:solidFill>
                  <a:srgbClr val="404040"/>
                </a:solidFill>
                <a:latin typeface="quote-cjk-patch"/>
              </a:rPr>
              <a:t>: 100ns (datasheet value)</a:t>
            </a:r>
          </a:p>
          <a:p>
            <a:pPr lvl="0" eaLnBrk="0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solidFill>
                  <a:srgbClr val="404040"/>
                </a:solidFill>
                <a:latin typeface="quote-cjk-patch"/>
              </a:rPr>
              <a:t>Junction Capacitance</a:t>
            </a:r>
            <a:r>
              <a:rPr lang="en-US" altLang="en-US" dirty="0">
                <a:solidFill>
                  <a:srgbClr val="404040"/>
                </a:solidFill>
                <a:latin typeface="quote-cjk-patch"/>
              </a:rPr>
              <a:t>: 40pF @ 5V reverse bias</a:t>
            </a:r>
          </a:p>
          <a:p>
            <a:pPr lvl="0" eaLnBrk="0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solidFill>
                  <a:srgbClr val="404040"/>
                </a:solidFill>
                <a:latin typeface="quote-cjk-patch"/>
              </a:rPr>
              <a:t>RC Time Constant</a:t>
            </a:r>
            <a:r>
              <a:rPr lang="en-US" altLang="en-US" dirty="0">
                <a:solidFill>
                  <a:srgbClr val="404040"/>
                </a:solidFill>
                <a:latin typeface="quote-cjk-patch"/>
              </a:rPr>
              <a:t>:</a:t>
            </a:r>
            <a:br>
              <a:rPr lang="en-US" altLang="en-US" dirty="0">
                <a:solidFill>
                  <a:srgbClr val="404040"/>
                </a:solidFill>
                <a:latin typeface="quote-cjk-patch"/>
              </a:rPr>
            </a:br>
            <a:r>
              <a:rPr lang="en-US" altLang="en-US" dirty="0">
                <a:solidFill>
                  <a:srgbClr val="404040"/>
                </a:solidFill>
                <a:latin typeface="quote-cjk-patch"/>
              </a:rPr>
              <a:t>With 10kΩ load resistor (typical for BPW34 circuits):</a:t>
            </a:r>
            <a:br>
              <a:rPr lang="en-US" altLang="en-US" dirty="0">
                <a:solidFill>
                  <a:srgbClr val="404040"/>
                </a:solidFill>
                <a:latin typeface="quote-cjk-patch"/>
              </a:rPr>
            </a:br>
            <a:r>
              <a:rPr lang="en-US" altLang="en-US" dirty="0">
                <a:solidFill>
                  <a:srgbClr val="404040"/>
                </a:solidFill>
                <a:latin typeface="Menlo"/>
              </a:rPr>
              <a:t>τ = R × C = 10kΩ × 40pF = 400ns</a:t>
            </a:r>
            <a:r>
              <a:rPr lang="en-US" altLang="en-US" dirty="0">
                <a:solidFill>
                  <a:srgbClr val="404040"/>
                </a:solidFill>
                <a:latin typeface="quote-cjk-patch"/>
              </a:rPr>
              <a:t/>
            </a:r>
            <a:br>
              <a:rPr lang="en-US" altLang="en-US" dirty="0">
                <a:solidFill>
                  <a:srgbClr val="404040"/>
                </a:solidFill>
                <a:latin typeface="quote-cjk-patch"/>
              </a:rPr>
            </a:br>
            <a:r>
              <a:rPr lang="en-US" altLang="en-US" b="1" dirty="0">
                <a:solidFill>
                  <a:srgbClr val="404040"/>
                </a:solidFill>
                <a:latin typeface="quote-cjk-patch"/>
              </a:rPr>
              <a:t>→ Actual response ≈ 2.2τ = 880ns</a:t>
            </a:r>
            <a:endParaRPr lang="en-US" altLang="en-US" dirty="0">
              <a:solidFill>
                <a:srgbClr val="404040"/>
              </a:solidFill>
              <a:latin typeface="quote-cjk-patch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6252" y="241404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 smtClean="0">
                <a:solidFill>
                  <a:srgbClr val="404040"/>
                </a:solidFill>
                <a:latin typeface="quote-cjk-patch"/>
              </a:rPr>
              <a:t>Transition </a:t>
            </a:r>
            <a:r>
              <a:rPr lang="en-US" altLang="en-US" b="1" dirty="0">
                <a:solidFill>
                  <a:srgbClr val="404040"/>
                </a:solidFill>
                <a:latin typeface="quote-cjk-patch"/>
              </a:rPr>
              <a:t>Frequency (fₜ)</a:t>
            </a:r>
            <a:r>
              <a:rPr lang="en-US" altLang="en-US" dirty="0">
                <a:solidFill>
                  <a:srgbClr val="404040"/>
                </a:solidFill>
                <a:latin typeface="quote-cjk-patch"/>
              </a:rPr>
              <a:t>: 100MHz</a:t>
            </a:r>
          </a:p>
          <a:p>
            <a:pPr lvl="0" eaLnBrk="0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solidFill>
                  <a:srgbClr val="404040"/>
                </a:solidFill>
                <a:latin typeface="quote-cjk-patch"/>
              </a:rPr>
              <a:t>Switching Delay</a:t>
            </a:r>
            <a:r>
              <a:rPr lang="en-US" altLang="en-US" dirty="0">
                <a:solidFill>
                  <a:srgbClr val="404040"/>
                </a:solidFill>
                <a:latin typeface="quote-cjk-patch"/>
              </a:rPr>
              <a:t>:</a:t>
            </a:r>
            <a:br>
              <a:rPr lang="en-US" altLang="en-US" dirty="0">
                <a:solidFill>
                  <a:srgbClr val="404040"/>
                </a:solidFill>
                <a:latin typeface="quote-cjk-patch"/>
              </a:rPr>
            </a:br>
            <a:r>
              <a:rPr lang="en-US" altLang="en-US" dirty="0" err="1">
                <a:solidFill>
                  <a:srgbClr val="404040"/>
                </a:solidFill>
                <a:latin typeface="Menlo"/>
              </a:rPr>
              <a:t>t_delay</a:t>
            </a:r>
            <a:r>
              <a:rPr lang="en-US" altLang="en-US" dirty="0">
                <a:solidFill>
                  <a:srgbClr val="404040"/>
                </a:solidFill>
                <a:latin typeface="Menlo"/>
              </a:rPr>
              <a:t> = 1/(2π × fₜ) ≈ 1.6ns</a:t>
            </a:r>
            <a:r>
              <a:rPr lang="en-US" altLang="en-US" dirty="0">
                <a:solidFill>
                  <a:srgbClr val="404040"/>
                </a:solidFill>
                <a:latin typeface="quote-cjk-patch"/>
              </a:rPr>
              <a:t> (theoretical)</a:t>
            </a:r>
            <a:br>
              <a:rPr lang="en-US" altLang="en-US" dirty="0">
                <a:solidFill>
                  <a:srgbClr val="404040"/>
                </a:solidFill>
                <a:latin typeface="quote-cjk-patch"/>
              </a:rPr>
            </a:br>
            <a:r>
              <a:rPr lang="en-US" altLang="en-US" dirty="0">
                <a:solidFill>
                  <a:srgbClr val="404040"/>
                </a:solidFill>
                <a:latin typeface="quote-cjk-patch"/>
              </a:rPr>
              <a:t>But with parasitic board capacitance (~15pF):</a:t>
            </a:r>
            <a:br>
              <a:rPr lang="en-US" altLang="en-US" dirty="0">
                <a:solidFill>
                  <a:srgbClr val="404040"/>
                </a:solidFill>
                <a:latin typeface="quote-cjk-patch"/>
              </a:rPr>
            </a:br>
            <a:r>
              <a:rPr lang="en-US" altLang="en-US" dirty="0">
                <a:solidFill>
                  <a:srgbClr val="404040"/>
                </a:solidFill>
                <a:latin typeface="Menlo"/>
              </a:rPr>
              <a:t>τ = </a:t>
            </a:r>
            <a:r>
              <a:rPr lang="en-US" altLang="en-US" dirty="0" err="1">
                <a:solidFill>
                  <a:srgbClr val="404040"/>
                </a:solidFill>
                <a:latin typeface="Menlo"/>
              </a:rPr>
              <a:t>R_load</a:t>
            </a:r>
            <a:r>
              <a:rPr lang="en-US" altLang="en-US" dirty="0">
                <a:solidFill>
                  <a:srgbClr val="404040"/>
                </a:solidFill>
                <a:latin typeface="Menlo"/>
              </a:rPr>
              <a:t> × </a:t>
            </a:r>
            <a:r>
              <a:rPr lang="en-US" altLang="en-US" dirty="0" err="1">
                <a:solidFill>
                  <a:srgbClr val="404040"/>
                </a:solidFill>
                <a:latin typeface="Menlo"/>
              </a:rPr>
              <a:t>C_parasitic</a:t>
            </a:r>
            <a:r>
              <a:rPr lang="en-US" altLang="en-US" dirty="0">
                <a:solidFill>
                  <a:srgbClr val="404040"/>
                </a:solidFill>
                <a:latin typeface="Menlo"/>
              </a:rPr>
              <a:t> = 1kΩ × 15pF = 15ns</a:t>
            </a:r>
            <a:r>
              <a:rPr lang="en-US" altLang="en-US" dirty="0">
                <a:solidFill>
                  <a:srgbClr val="404040"/>
                </a:solidFill>
                <a:latin typeface="quote-cjk-patch"/>
              </a:rPr>
              <a:t/>
            </a:r>
            <a:br>
              <a:rPr lang="en-US" altLang="en-US" dirty="0">
                <a:solidFill>
                  <a:srgbClr val="404040"/>
                </a:solidFill>
                <a:latin typeface="quote-cjk-patch"/>
              </a:rPr>
            </a:br>
            <a:r>
              <a:rPr lang="en-US" altLang="en-US" b="1" dirty="0">
                <a:solidFill>
                  <a:srgbClr val="404040"/>
                </a:solidFill>
                <a:latin typeface="quote-cjk-patch"/>
              </a:rPr>
              <a:t>→ Total stage delay ≈ </a:t>
            </a:r>
            <a:r>
              <a:rPr lang="en-US" altLang="en-US" b="1" dirty="0" smtClean="0">
                <a:solidFill>
                  <a:srgbClr val="404040"/>
                </a:solidFill>
                <a:latin typeface="quote-cjk-patch"/>
              </a:rPr>
              <a:t>20ns</a:t>
            </a:r>
            <a:endParaRPr lang="en-US" altLang="en-US" dirty="0">
              <a:solidFill>
                <a:srgbClr val="404040"/>
              </a:solidFill>
              <a:latin typeface="quote-cjk-patch"/>
            </a:endParaRPr>
          </a:p>
        </p:txBody>
      </p:sp>
    </p:spTree>
    <p:extLst>
      <p:ext uri="{BB962C8B-B14F-4D97-AF65-F5344CB8AC3E}">
        <p14:creationId xmlns:p14="http://schemas.microsoft.com/office/powerpoint/2010/main" val="309410003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1870" y="119935"/>
            <a:ext cx="20233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404040"/>
                </a:solidFill>
                <a:latin typeface="quote-cjk-patch"/>
              </a:rPr>
              <a:t>4. 74HC74 D Flip-Flop</a:t>
            </a:r>
            <a:endParaRPr lang="en-IN" dirty="0">
              <a:solidFill>
                <a:srgbClr val="404040"/>
              </a:solidFill>
              <a:latin typeface="quote-cjk-patch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2615" y="424684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404040"/>
                </a:solidFill>
                <a:latin typeface="quote-cjk-patch"/>
              </a:rPr>
              <a:t>Clock-to-Q Delay</a:t>
            </a:r>
            <a:r>
              <a:rPr lang="en-US" dirty="0">
                <a:solidFill>
                  <a:srgbClr val="404040"/>
                </a:solidFill>
                <a:latin typeface="quote-cjk-patch"/>
              </a:rPr>
              <a:t>: 25ns (datasheet max @ 5V)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404040"/>
                </a:solidFill>
                <a:latin typeface="quote-cjk-patch"/>
              </a:rPr>
              <a:t>Setup Time</a:t>
            </a:r>
            <a:r>
              <a:rPr lang="en-US" dirty="0">
                <a:solidFill>
                  <a:srgbClr val="404040"/>
                </a:solidFill>
                <a:latin typeface="quote-cjk-patch"/>
              </a:rPr>
              <a:t>: 20ns (must be stable before clock edge)</a:t>
            </a:r>
            <a:br>
              <a:rPr lang="en-US" dirty="0">
                <a:solidFill>
                  <a:srgbClr val="404040"/>
                </a:solidFill>
                <a:latin typeface="quote-cjk-patch"/>
              </a:rPr>
            </a:br>
            <a:r>
              <a:rPr lang="en-US" b="1" dirty="0">
                <a:solidFill>
                  <a:srgbClr val="404040"/>
                </a:solidFill>
                <a:latin typeface="quote-cjk-patch"/>
              </a:rPr>
              <a:t>→ Total DFF delay ≈ 45ns</a:t>
            </a:r>
            <a:endParaRPr lang="en-US" dirty="0">
              <a:solidFill>
                <a:srgbClr val="404040"/>
              </a:solidFill>
              <a:latin typeface="quote-cjk-patch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71870" y="1166376"/>
            <a:ext cx="22220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404040"/>
                </a:solidFill>
                <a:latin typeface="quote-cjk-patch"/>
              </a:rPr>
              <a:t>5. Output Inverter Chain</a:t>
            </a:r>
            <a:endParaRPr lang="en-IN" dirty="0">
              <a:solidFill>
                <a:srgbClr val="404040"/>
              </a:solidFill>
              <a:latin typeface="quote-cjk-patch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2615" y="1474153"/>
            <a:ext cx="38860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04040"/>
                </a:solidFill>
                <a:latin typeface="quote-cjk-patch"/>
              </a:rPr>
              <a:t>Two more 74HC04 inverters: 15ns × 2 = </a:t>
            </a:r>
            <a:r>
              <a:rPr lang="en-US" b="1" dirty="0">
                <a:solidFill>
                  <a:srgbClr val="404040"/>
                </a:solidFill>
                <a:latin typeface="quote-cjk-patch"/>
              </a:rPr>
              <a:t>30ns</a:t>
            </a:r>
            <a:endParaRPr lang="en-US" dirty="0">
              <a:solidFill>
                <a:srgbClr val="404040"/>
              </a:solidFill>
              <a:latin typeface="quote-cjk-patch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1870" y="2058928"/>
            <a:ext cx="16770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u="sng" dirty="0">
                <a:solidFill>
                  <a:srgbClr val="404040"/>
                </a:solidFill>
                <a:latin typeface="quote-cjk-patch"/>
              </a:rPr>
              <a:t>Cumulative Delay</a:t>
            </a:r>
            <a:endParaRPr lang="en-IN" u="sng" dirty="0">
              <a:solidFill>
                <a:srgbClr val="404040"/>
              </a:solidFill>
              <a:latin typeface="quote-cjk-patch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652985"/>
              </p:ext>
            </p:extLst>
          </p:nvPr>
        </p:nvGraphicFramePr>
        <p:xfrm>
          <a:off x="663417" y="2423464"/>
          <a:ext cx="2771030" cy="2450688"/>
        </p:xfrm>
        <a:graphic>
          <a:graphicData uri="http://schemas.openxmlformats.org/drawingml/2006/table">
            <a:tbl>
              <a:tblPr/>
              <a:tblGrid>
                <a:gridCol w="1501856">
                  <a:extLst>
                    <a:ext uri="{9D8B030D-6E8A-4147-A177-3AD203B41FA5}">
                      <a16:colId xmlns:a16="http://schemas.microsoft.com/office/drawing/2014/main" val="3968511101"/>
                    </a:ext>
                  </a:extLst>
                </a:gridCol>
                <a:gridCol w="1269174">
                  <a:extLst>
                    <a:ext uri="{9D8B030D-6E8A-4147-A177-3AD203B41FA5}">
                      <a16:colId xmlns:a16="http://schemas.microsoft.com/office/drawing/2014/main" val="3862292154"/>
                    </a:ext>
                  </a:extLst>
                </a:gridCol>
              </a:tblGrid>
              <a:tr h="499944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solidFill>
                            <a:srgbClr val="404040"/>
                          </a:solidFill>
                          <a:effectLst/>
                        </a:rPr>
                        <a:t>Stage</a:t>
                      </a:r>
                    </a:p>
                  </a:txBody>
                  <a:tcPr marR="63500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229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>
                          <a:solidFill>
                            <a:srgbClr val="404040"/>
                          </a:solidFill>
                          <a:effectLst/>
                        </a:rPr>
                        <a:t>Delay Contribution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229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963162"/>
                  </a:ext>
                </a:extLst>
              </a:tr>
              <a:tr h="325124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effectLst/>
                        </a:rPr>
                        <a:t>BPW34</a:t>
                      </a:r>
                    </a:p>
                  </a:txBody>
                  <a:tcPr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effectLst/>
                        </a:rPr>
                        <a:t>880ns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623229"/>
                  </a:ext>
                </a:extLst>
              </a:tr>
              <a:tr h="325124"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effectLst/>
                        </a:rPr>
                        <a:t>BC547</a:t>
                      </a:r>
                    </a:p>
                  </a:txBody>
                  <a:tcPr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effectLst/>
                        </a:rPr>
                        <a:t>20ns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7667081"/>
                  </a:ext>
                </a:extLst>
              </a:tr>
              <a:tr h="325124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effectLst/>
                        </a:rPr>
                        <a:t>1st Inverter Pair</a:t>
                      </a:r>
                    </a:p>
                  </a:txBody>
                  <a:tcPr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effectLst/>
                        </a:rPr>
                        <a:t>30ns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80188"/>
                  </a:ext>
                </a:extLst>
              </a:tr>
              <a:tr h="325124"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effectLst/>
                        </a:rPr>
                        <a:t>74HC74 DFF</a:t>
                      </a:r>
                    </a:p>
                  </a:txBody>
                  <a:tcPr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effectLst/>
                        </a:rPr>
                        <a:t>45ns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4962934"/>
                  </a:ext>
                </a:extLst>
              </a:tr>
              <a:tr h="325124"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effectLst/>
                        </a:rPr>
                        <a:t>Output Inverters</a:t>
                      </a:r>
                    </a:p>
                  </a:txBody>
                  <a:tcPr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effectLst/>
                        </a:rPr>
                        <a:t>30ns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491351"/>
                  </a:ext>
                </a:extLst>
              </a:tr>
              <a:tr h="325124">
                <a:tc>
                  <a:txBody>
                    <a:bodyPr/>
                    <a:lstStyle/>
                    <a:p>
                      <a:pPr algn="ctr"/>
                      <a:r>
                        <a:rPr lang="en-IN" sz="1200" b="1">
                          <a:effectLst/>
                        </a:rPr>
                        <a:t>Total</a:t>
                      </a:r>
                      <a:endParaRPr lang="en-IN" sz="1200">
                        <a:effectLst/>
                      </a:endParaRPr>
                    </a:p>
                  </a:txBody>
                  <a:tcPr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effectLst/>
                        </a:rPr>
                        <a:t>1,005ns (≈1</a:t>
                      </a:r>
                      <a:r>
                        <a:rPr lang="el-GR" sz="1200" b="1" dirty="0">
                          <a:effectLst/>
                        </a:rPr>
                        <a:t>μ</a:t>
                      </a:r>
                      <a:r>
                        <a:rPr lang="en-IN" sz="1200" b="1" dirty="0">
                          <a:effectLst/>
                        </a:rPr>
                        <a:t>s)</a:t>
                      </a:r>
                      <a:endParaRPr lang="en-IN" sz="1200" dirty="0">
                        <a:effectLst/>
                      </a:endParaRP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642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824536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760" y="182880"/>
            <a:ext cx="7052807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r>
              <a:rPr lang="en-US" sz="2000" u="sng" dirty="0"/>
              <a:t>Practical delay of this circuit measured using </a:t>
            </a:r>
            <a:r>
              <a:rPr lang="en-US" sz="2000" u="sng" dirty="0" smtClean="0"/>
              <a:t>oscilloscope:</a:t>
            </a:r>
            <a:endParaRPr lang="en-US" sz="2000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" t="10201"/>
          <a:stretch/>
        </p:blipFill>
        <p:spPr>
          <a:xfrm>
            <a:off x="247327" y="705991"/>
            <a:ext cx="6076482" cy="3676851"/>
          </a:xfrm>
          <a:prstGeom prst="rect">
            <a:avLst/>
          </a:prstGeom>
        </p:spPr>
      </p:pic>
      <p:sp>
        <p:nvSpPr>
          <p:cNvPr id="9" name="Left Arrow 8"/>
          <p:cNvSpPr/>
          <p:nvPr/>
        </p:nvSpPr>
        <p:spPr>
          <a:xfrm>
            <a:off x="5679753" y="2274072"/>
            <a:ext cx="1007294" cy="373713"/>
          </a:xfrm>
          <a:prstGeom prst="lef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Left Arrow 9"/>
          <p:cNvSpPr/>
          <p:nvPr/>
        </p:nvSpPr>
        <p:spPr>
          <a:xfrm>
            <a:off x="5679753" y="1384851"/>
            <a:ext cx="1007294" cy="373713"/>
          </a:xfrm>
          <a:prstGeom prst="lef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98365" y="2322428"/>
            <a:ext cx="88259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input</a:t>
            </a:r>
            <a:endParaRPr kumimoji="0" lang="en-I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98365" y="1384851"/>
            <a:ext cx="811033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output</a:t>
            </a:r>
            <a:endParaRPr kumimoji="0" lang="en-I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1176" y="4415371"/>
            <a:ext cx="7219784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r>
              <a:rPr lang="en-US" dirty="0" smtClean="0"/>
              <a:t>Input </a:t>
            </a:r>
            <a:r>
              <a:rPr lang="en-US" dirty="0"/>
              <a:t>rises gradually to ~6 V after light detection. </a:t>
            </a:r>
            <a:endParaRPr lang="en-US" dirty="0" smtClean="0"/>
          </a:p>
          <a:p>
            <a:r>
              <a:rPr lang="en-US" dirty="0" smtClean="0"/>
              <a:t>Delay </a:t>
            </a:r>
            <a:r>
              <a:rPr lang="en-US" dirty="0"/>
              <a:t>is measured from 10% level (0.6 V) to output transition. </a:t>
            </a:r>
            <a:endParaRPr lang="en-US" dirty="0" smtClean="0"/>
          </a:p>
          <a:p>
            <a:r>
              <a:rPr lang="en-US" dirty="0" smtClean="0"/>
              <a:t>Estimated </a:t>
            </a:r>
            <a:r>
              <a:rPr lang="en-US" dirty="0"/>
              <a:t>delay ≈ 2 </a:t>
            </a:r>
            <a:r>
              <a:rPr lang="en-US" dirty="0" smtClean="0"/>
              <a:t>µs</a:t>
            </a:r>
            <a:r>
              <a:rPr lang="en-US" dirty="0"/>
              <a:t>.</a:t>
            </a:r>
            <a:endParaRPr kumimoji="0" lang="en-I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486757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2148" y="146967"/>
            <a:ext cx="7211833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r>
              <a:rPr lang="en-US" sz="2000" u="sng" dirty="0"/>
              <a:t>Comparison with standard Flash Detectors available at </a:t>
            </a:r>
            <a:r>
              <a:rPr lang="en-US" sz="2000" u="sng" dirty="0" smtClean="0"/>
              <a:t>PXE</a:t>
            </a:r>
            <a:r>
              <a:rPr lang="en-IN" sz="2000" dirty="0"/>
              <a:t>: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8" y="522462"/>
            <a:ext cx="4633098" cy="32367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795" y="1550451"/>
            <a:ext cx="5335456" cy="35321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61467" y="897957"/>
            <a:ext cx="2709333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Experimental Setup:</a:t>
            </a:r>
            <a:endParaRPr kumimoji="0" lang="en-I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781760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0344" y="206734"/>
            <a:ext cx="5844209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lvl="0"/>
            <a:r>
              <a:rPr lang="en-US" sz="2000" u="sng" dirty="0"/>
              <a:t>Comparison with standard Flash </a:t>
            </a:r>
            <a:r>
              <a:rPr lang="en-US" sz="2000" u="sng" dirty="0" smtClean="0"/>
              <a:t>Detector-1</a:t>
            </a:r>
            <a:r>
              <a:rPr lang="en-IN" sz="2000" dirty="0" smtClean="0"/>
              <a:t>: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44" y="633780"/>
            <a:ext cx="5535350" cy="36902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8883" y="4484536"/>
            <a:ext cx="7935402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r>
              <a:rPr kumimoji="0" lang="en-IN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Delay</a:t>
            </a:r>
            <a:r>
              <a:rPr kumimoji="0" lang="en-IN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 between the standard Flash Detector &amp; the implemented design = 1.5-1.6 </a:t>
            </a:r>
            <a:r>
              <a:rPr lang="en-US" sz="1600" dirty="0"/>
              <a:t>µs</a:t>
            </a:r>
            <a:endParaRPr kumimoji="0" lang="en-IN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88264" y="1152939"/>
            <a:ext cx="612251" cy="5168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638910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8904" y="166371"/>
            <a:ext cx="54426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u="sng" dirty="0"/>
              <a:t>Comparison with standard Flash </a:t>
            </a:r>
            <a:r>
              <a:rPr lang="en-US" sz="2000" u="sng" dirty="0" smtClean="0"/>
              <a:t>Detector-2</a:t>
            </a:r>
            <a:r>
              <a:rPr lang="en-IN" sz="2000" dirty="0" smtClean="0"/>
              <a:t>: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04" y="566481"/>
            <a:ext cx="4273826" cy="2800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916" y="2054121"/>
            <a:ext cx="5222475" cy="299764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649519" y="1412783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sz="1800" dirty="0"/>
              <a:t>Experimental Setup:</a:t>
            </a:r>
          </a:p>
        </p:txBody>
      </p:sp>
    </p:spTree>
    <p:extLst>
      <p:ext uri="{BB962C8B-B14F-4D97-AF65-F5344CB8AC3E}">
        <p14:creationId xmlns:p14="http://schemas.microsoft.com/office/powerpoint/2010/main" val="398090630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0344" y="206734"/>
            <a:ext cx="5844209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lvl="0"/>
            <a:r>
              <a:rPr lang="en-US" sz="2000" u="sng" dirty="0"/>
              <a:t>Comparison with standard Flash </a:t>
            </a:r>
            <a:r>
              <a:rPr lang="en-US" sz="2000" u="sng" dirty="0" smtClean="0"/>
              <a:t>Detector-2</a:t>
            </a:r>
            <a:r>
              <a:rPr lang="en-IN" sz="2000" dirty="0" smtClean="0"/>
              <a:t>: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508883" y="4484536"/>
            <a:ext cx="7935402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r>
              <a:rPr kumimoji="0" lang="en-IN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Delay</a:t>
            </a:r>
            <a:r>
              <a:rPr kumimoji="0" lang="en-IN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 between the standard Flash Detector &amp; the implemented design = 2.2 </a:t>
            </a:r>
            <a:r>
              <a:rPr lang="en-US" sz="1600" dirty="0"/>
              <a:t>µs</a:t>
            </a:r>
            <a:endParaRPr kumimoji="0" lang="en-IN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88264" y="1152939"/>
            <a:ext cx="612251" cy="5168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18" y="665585"/>
            <a:ext cx="5596553" cy="35327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42706" y="4730757"/>
            <a:ext cx="217070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(ambient light condition)</a:t>
            </a:r>
            <a:endParaRPr kumimoji="0" lang="en-I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9914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72;p15" descr="Google Shape;72;p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0344" y="206734"/>
            <a:ext cx="5844209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lvl="0"/>
            <a:r>
              <a:rPr lang="en-US" sz="2000" u="sng" dirty="0"/>
              <a:t>Comparison with standard Flash </a:t>
            </a:r>
            <a:r>
              <a:rPr lang="en-US" sz="2000" u="sng" dirty="0" smtClean="0"/>
              <a:t>Detector-2</a:t>
            </a:r>
            <a:r>
              <a:rPr lang="en-IN" sz="2000" dirty="0" smtClean="0"/>
              <a:t>: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508883" y="4484536"/>
            <a:ext cx="7935402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r>
              <a:rPr kumimoji="0" lang="en-IN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Delay</a:t>
            </a:r>
            <a:r>
              <a:rPr kumimoji="0" lang="en-IN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 between the standard Flash Detector &amp; the implemented design = 3 </a:t>
            </a:r>
            <a:r>
              <a:rPr lang="en-US" sz="1600" dirty="0"/>
              <a:t>µs</a:t>
            </a:r>
            <a:endParaRPr kumimoji="0" lang="en-IN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88264" y="1152939"/>
            <a:ext cx="612251" cy="5168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42706" y="4730757"/>
            <a:ext cx="217070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(no light condition)</a:t>
            </a:r>
            <a:endParaRPr kumimoji="0" lang="en-I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82" y="660951"/>
            <a:ext cx="6014382" cy="353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176462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6347" y="216484"/>
            <a:ext cx="6567777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2000" b="0" i="0" u="sng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Triggering</a:t>
            </a:r>
            <a:r>
              <a:rPr kumimoji="0" lang="en-IN" sz="2000" b="0" i="0" u="sng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 </a:t>
            </a:r>
            <a:r>
              <a:rPr kumimoji="0" lang="en-IN" sz="2000" b="0" i="0" u="sng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Fastcam</a:t>
            </a:r>
            <a:r>
              <a:rPr kumimoji="0" lang="en-IN" sz="2000" b="0" i="0" u="sng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 SA5 using th</a:t>
            </a:r>
            <a:r>
              <a:rPr lang="en-IN" sz="2000" u="sng" dirty="0" smtClean="0"/>
              <a:t>e implemented design</a:t>
            </a:r>
            <a:r>
              <a:rPr lang="en-IN" sz="2000" dirty="0" smtClean="0"/>
              <a:t>:</a:t>
            </a:r>
            <a:endParaRPr kumimoji="0" lang="en-IN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7" y="662760"/>
            <a:ext cx="6981246" cy="38690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5861" y="4670285"/>
            <a:ext cx="6114553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i="1" u="sng" dirty="0" smtClean="0"/>
              <a:t>Note</a:t>
            </a:r>
            <a:r>
              <a:rPr lang="en-IN" i="1" dirty="0" smtClean="0"/>
              <a:t>:</a:t>
            </a:r>
            <a:r>
              <a:rPr lang="en-IN" dirty="0" smtClean="0"/>
              <a:t> in the previous 2 slides, the o/p voltage is 5 volts, sufficient enough to trigger the camera.</a:t>
            </a:r>
            <a:endParaRPr kumimoji="0" lang="en-I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0536620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98172" y="176378"/>
            <a:ext cx="61980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IN" sz="2400" u="sng" dirty="0"/>
              <a:t>Fastest possible Flash Triggering Circuit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73" y="1053939"/>
            <a:ext cx="8067168" cy="320796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98172" y="592274"/>
            <a:ext cx="49760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i="1" dirty="0">
                <a:solidFill>
                  <a:srgbClr val="404040"/>
                </a:solidFill>
                <a:latin typeface="quote-cjk-patch"/>
              </a:rPr>
              <a:t>(Theoretical Maximum Performance Implementation)</a:t>
            </a:r>
            <a:endParaRPr lang="en-IN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699714" y="4385010"/>
            <a:ext cx="3753015" cy="2308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Theoretical maximum delay time = 1.05ns </a:t>
            </a:r>
            <a:endParaRPr kumimoji="0" lang="en-IN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59671" y="4615842"/>
            <a:ext cx="1216550" cy="2308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(Total latency)</a:t>
            </a:r>
            <a:endParaRPr kumimoji="0" lang="en-IN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277715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21876"/>
              </p:ext>
            </p:extLst>
          </p:nvPr>
        </p:nvGraphicFramePr>
        <p:xfrm>
          <a:off x="671977" y="788873"/>
          <a:ext cx="7191862" cy="3043654"/>
        </p:xfrm>
        <a:graphic>
          <a:graphicData uri="http://schemas.openxmlformats.org/drawingml/2006/table">
            <a:tbl>
              <a:tblPr/>
              <a:tblGrid>
                <a:gridCol w="2034352">
                  <a:extLst>
                    <a:ext uri="{9D8B030D-6E8A-4147-A177-3AD203B41FA5}">
                      <a16:colId xmlns:a16="http://schemas.microsoft.com/office/drawing/2014/main" val="919343987"/>
                    </a:ext>
                  </a:extLst>
                </a:gridCol>
                <a:gridCol w="1719170">
                  <a:extLst>
                    <a:ext uri="{9D8B030D-6E8A-4147-A177-3AD203B41FA5}">
                      <a16:colId xmlns:a16="http://schemas.microsoft.com/office/drawing/2014/main" val="2550480021"/>
                    </a:ext>
                  </a:extLst>
                </a:gridCol>
                <a:gridCol w="1719170">
                  <a:extLst>
                    <a:ext uri="{9D8B030D-6E8A-4147-A177-3AD203B41FA5}">
                      <a16:colId xmlns:a16="http://schemas.microsoft.com/office/drawing/2014/main" val="3992314551"/>
                    </a:ext>
                  </a:extLst>
                </a:gridCol>
                <a:gridCol w="1719170">
                  <a:extLst>
                    <a:ext uri="{9D8B030D-6E8A-4147-A177-3AD203B41FA5}">
                      <a16:colId xmlns:a16="http://schemas.microsoft.com/office/drawing/2014/main" val="144576225"/>
                    </a:ext>
                  </a:extLst>
                </a:gridCol>
              </a:tblGrid>
              <a:tr h="551202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rgbClr val="404040"/>
                          </a:solidFill>
                          <a:effectLst/>
                        </a:rPr>
                        <a:t>Original</a:t>
                      </a:r>
                      <a:endParaRPr lang="en-IN" sz="1200" b="1" dirty="0">
                        <a:solidFill>
                          <a:srgbClr val="404040"/>
                        </a:solidFill>
                        <a:effectLst/>
                      </a:endParaRPr>
                    </a:p>
                  </a:txBody>
                  <a:tcPr marR="63500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229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>
                          <a:solidFill>
                            <a:srgbClr val="404040"/>
                          </a:solidFill>
                          <a:effectLst/>
                        </a:rPr>
                        <a:t>Advanced Replacement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229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solidFill>
                            <a:srgbClr val="404040"/>
                          </a:solidFill>
                          <a:effectLst/>
                        </a:rPr>
                        <a:t>Key Parameters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229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solidFill>
                            <a:srgbClr val="404040"/>
                          </a:solidFill>
                          <a:effectLst/>
                        </a:rPr>
                        <a:t>Where to Buy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229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537078"/>
                  </a:ext>
                </a:extLst>
              </a:tr>
              <a:tr h="623113"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effectLst/>
                        </a:rPr>
                        <a:t>BPW34 Photodiode</a:t>
                      </a:r>
                    </a:p>
                  </a:txBody>
                  <a:tcPr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effectLst/>
                        </a:rPr>
                        <a:t>Hamamatsu G11193 SiPD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0.5ns</a:t>
                      </a:r>
                      <a:r>
                        <a:rPr lang="en-US" sz="1200" dirty="0">
                          <a:effectLst/>
                        </a:rPr>
                        <a:t> rise time, 15pF @ 12V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effectLst/>
                        </a:rPr>
                        <a:t>Digi-Key #1480-1032-ND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7046938"/>
                  </a:ext>
                </a:extLst>
              </a:tr>
              <a:tr h="623113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effectLst/>
                        </a:rPr>
                        <a:t>BC547 BJT</a:t>
                      </a:r>
                    </a:p>
                  </a:txBody>
                  <a:tcPr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effectLst/>
                        </a:rPr>
                        <a:t>MACOM MA4-1315 GaAs HBT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>
                          <a:effectLst/>
                        </a:rPr>
                        <a:t>25GHz, </a:t>
                      </a:r>
                      <a:r>
                        <a:rPr lang="en-IN" sz="1200" b="1" dirty="0">
                          <a:effectLst/>
                        </a:rPr>
                        <a:t>0.1ns</a:t>
                      </a:r>
                      <a:r>
                        <a:rPr lang="en-IN" sz="1200" dirty="0">
                          <a:effectLst/>
                        </a:rPr>
                        <a:t> switching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effectLst/>
                        </a:rPr>
                        <a:t>Mouser #894-MA4-1315-ITR1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708041"/>
                  </a:ext>
                </a:extLst>
              </a:tr>
              <a:tr h="623113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effectLst/>
                        </a:rPr>
                        <a:t>74HC04 Inverter</a:t>
                      </a:r>
                    </a:p>
                  </a:txBody>
                  <a:tcPr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effectLst/>
                        </a:rPr>
                        <a:t>Hittite HMC86 GaAs Inverter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effectLst/>
                        </a:rPr>
                        <a:t>0.05ns</a:t>
                      </a:r>
                      <a:r>
                        <a:rPr lang="en-IN" sz="1200" dirty="0">
                          <a:effectLst/>
                        </a:rPr>
                        <a:t> delay, 5V operation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effectLst/>
                        </a:rPr>
                        <a:t>Arrow Electronics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513047"/>
                  </a:ext>
                </a:extLst>
              </a:tr>
              <a:tr h="623113"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effectLst/>
                        </a:rPr>
                        <a:t>74HC74 DFF</a:t>
                      </a:r>
                    </a:p>
                  </a:txBody>
                  <a:tcPr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effectLst/>
                        </a:rPr>
                        <a:t>Renesas HMC7043 GaAs DFF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effectLst/>
                        </a:rPr>
                        <a:t>0.25ns</a:t>
                      </a:r>
                      <a:r>
                        <a:rPr lang="en-IN" sz="1200" dirty="0">
                          <a:effectLst/>
                        </a:rPr>
                        <a:t> clk-to-Q, 5V tolerant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effectLst/>
                        </a:rPr>
                        <a:t>Renesas Direct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392933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300871" y="307196"/>
            <a:ext cx="51876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u="sng" dirty="0">
                <a:solidFill>
                  <a:srgbClr val="404040"/>
                </a:solidFill>
              </a:rPr>
              <a:t>Component Replacements &amp; </a:t>
            </a:r>
            <a:r>
              <a:rPr lang="en-IN" sz="2000" u="sng" dirty="0" smtClean="0">
                <a:solidFill>
                  <a:srgbClr val="404040"/>
                </a:solidFill>
              </a:rPr>
              <a:t>Specifications</a:t>
            </a:r>
            <a:r>
              <a:rPr lang="en-IN" sz="2000" dirty="0" smtClean="0">
                <a:solidFill>
                  <a:srgbClr val="404040"/>
                </a:solidFill>
              </a:rPr>
              <a:t>:</a:t>
            </a:r>
            <a:endParaRPr lang="en-IN" sz="2000" u="sng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17176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" t="15206" r="1013" b="3044"/>
          <a:stretch/>
        </p:blipFill>
        <p:spPr>
          <a:xfrm>
            <a:off x="429370" y="930303"/>
            <a:ext cx="7935402" cy="277500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57808" y="404597"/>
            <a:ext cx="548640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sng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Signal Flow Architecture</a:t>
            </a:r>
            <a:r>
              <a:rPr kumimoji="0" lang="en-US" sz="2000" b="0" i="0" u="sng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&amp; </a:t>
            </a:r>
            <a:r>
              <a:rPr kumimoji="0" lang="en-US" sz="2000" b="0" i="0" u="sng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Delay calculation</a:t>
            </a: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:</a:t>
            </a:r>
            <a:endParaRPr kumimoji="0" lang="en-IN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820849" y="1232452"/>
            <a:ext cx="4055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014870" y="1232452"/>
            <a:ext cx="4055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183712" y="1241728"/>
            <a:ext cx="4055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304845" y="1243053"/>
            <a:ext cx="4055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569102" y="1232452"/>
            <a:ext cx="4055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299211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9496" y="255107"/>
            <a:ext cx="31758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u="sng" dirty="0">
                <a:solidFill>
                  <a:schemeClr val="tx1"/>
                </a:solidFill>
              </a:rPr>
              <a:t>Performance </a:t>
            </a:r>
            <a:r>
              <a:rPr lang="en-IN" sz="2000" u="sng" dirty="0" smtClean="0">
                <a:solidFill>
                  <a:schemeClr val="tx1"/>
                </a:solidFill>
              </a:rPr>
              <a:t>Comparison</a:t>
            </a:r>
            <a:r>
              <a:rPr lang="en-IN" sz="2000" dirty="0" smtClean="0">
                <a:solidFill>
                  <a:schemeClr val="tx1"/>
                </a:solidFill>
              </a:rPr>
              <a:t>:</a:t>
            </a:r>
            <a:endParaRPr lang="en-IN" sz="2000" dirty="0">
              <a:solidFill>
                <a:schemeClr val="tx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177376"/>
              </p:ext>
            </p:extLst>
          </p:nvPr>
        </p:nvGraphicFramePr>
        <p:xfrm>
          <a:off x="680571" y="722987"/>
          <a:ext cx="5783839" cy="1813480"/>
        </p:xfrm>
        <a:graphic>
          <a:graphicData uri="http://schemas.openxmlformats.org/drawingml/2006/table">
            <a:tbl>
              <a:tblPr/>
              <a:tblGrid>
                <a:gridCol w="1636066">
                  <a:extLst>
                    <a:ext uri="{9D8B030D-6E8A-4147-A177-3AD203B41FA5}">
                      <a16:colId xmlns:a16="http://schemas.microsoft.com/office/drawing/2014/main" val="989639688"/>
                    </a:ext>
                  </a:extLst>
                </a:gridCol>
                <a:gridCol w="1382591">
                  <a:extLst>
                    <a:ext uri="{9D8B030D-6E8A-4147-A177-3AD203B41FA5}">
                      <a16:colId xmlns:a16="http://schemas.microsoft.com/office/drawing/2014/main" val="1975247299"/>
                    </a:ext>
                  </a:extLst>
                </a:gridCol>
                <a:gridCol w="1382591">
                  <a:extLst>
                    <a:ext uri="{9D8B030D-6E8A-4147-A177-3AD203B41FA5}">
                      <a16:colId xmlns:a16="http://schemas.microsoft.com/office/drawing/2014/main" val="1910086309"/>
                    </a:ext>
                  </a:extLst>
                </a:gridCol>
                <a:gridCol w="1382591">
                  <a:extLst>
                    <a:ext uri="{9D8B030D-6E8A-4147-A177-3AD203B41FA5}">
                      <a16:colId xmlns:a16="http://schemas.microsoft.com/office/drawing/2014/main" val="212836664"/>
                    </a:ext>
                  </a:extLst>
                </a:gridCol>
              </a:tblGrid>
              <a:tr h="453370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solidFill>
                            <a:schemeClr val="tx1"/>
                          </a:solidFill>
                          <a:effectLst/>
                        </a:rPr>
                        <a:t>Parameter</a:t>
                      </a:r>
                    </a:p>
                  </a:txBody>
                  <a:tcPr marR="63500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229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>
                          <a:solidFill>
                            <a:schemeClr val="tx1"/>
                          </a:solidFill>
                          <a:effectLst/>
                        </a:rPr>
                        <a:t>Original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229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>
                          <a:solidFill>
                            <a:schemeClr val="tx1"/>
                          </a:solidFill>
                          <a:effectLst/>
                        </a:rPr>
                        <a:t>Upgraded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229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>
                          <a:solidFill>
                            <a:schemeClr val="tx1"/>
                          </a:solidFill>
                          <a:effectLst/>
                        </a:rPr>
                        <a:t>Improvement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229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150766"/>
                  </a:ext>
                </a:extLst>
              </a:tr>
              <a:tr h="453370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solidFill>
                            <a:schemeClr val="tx1"/>
                          </a:solidFill>
                          <a:effectLst/>
                        </a:rPr>
                        <a:t>Latency</a:t>
                      </a:r>
                      <a:endParaRPr lang="en-IN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200">
                          <a:solidFill>
                            <a:schemeClr val="tx1"/>
                          </a:solidFill>
                          <a:effectLst/>
                        </a:rPr>
                        <a:t>~2μ</a:t>
                      </a:r>
                      <a:r>
                        <a:rPr lang="en-IN" sz="1200"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effectLst/>
                        </a:rPr>
                        <a:t>1.05ns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solidFill>
                            <a:schemeClr val="tx1"/>
                          </a:solidFill>
                          <a:effectLst/>
                        </a:rPr>
                        <a:t>1900x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475821"/>
                  </a:ext>
                </a:extLst>
              </a:tr>
              <a:tr h="453370">
                <a:tc>
                  <a:txBody>
                    <a:bodyPr/>
                    <a:lstStyle/>
                    <a:p>
                      <a:pPr algn="ctr"/>
                      <a:r>
                        <a:rPr lang="en-IN" sz="1200" b="1">
                          <a:solidFill>
                            <a:schemeClr val="tx1"/>
                          </a:solidFill>
                          <a:effectLst/>
                        </a:rPr>
                        <a:t>Max Trigger Rate</a:t>
                      </a:r>
                      <a:endParaRPr lang="en-IN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effectLst/>
                        </a:rPr>
                        <a:t>10kHz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solidFill>
                            <a:schemeClr val="tx1"/>
                          </a:solidFill>
                          <a:effectLst/>
                        </a:rPr>
                        <a:t>500MHz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solidFill>
                            <a:schemeClr val="tx1"/>
                          </a:solidFill>
                          <a:effectLst/>
                        </a:rPr>
                        <a:t>50,000x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42424"/>
                  </a:ext>
                </a:extLst>
              </a:tr>
              <a:tr h="453370">
                <a:tc>
                  <a:txBody>
                    <a:bodyPr/>
                    <a:lstStyle/>
                    <a:p>
                      <a:pPr algn="ctr"/>
                      <a:r>
                        <a:rPr lang="en-IN" sz="1200" b="1">
                          <a:solidFill>
                            <a:schemeClr val="tx1"/>
                          </a:solidFill>
                          <a:effectLst/>
                        </a:rPr>
                        <a:t>Sensitivity</a:t>
                      </a:r>
                      <a:endParaRPr lang="en-IN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200">
                          <a:solidFill>
                            <a:schemeClr val="tx1"/>
                          </a:solidFill>
                          <a:effectLst/>
                        </a:rPr>
                        <a:t>100μ</a:t>
                      </a:r>
                      <a:r>
                        <a:rPr lang="en-IN" sz="1200">
                          <a:solidFill>
                            <a:schemeClr val="tx1"/>
                          </a:solidFill>
                          <a:effectLst/>
                        </a:rPr>
                        <a:t>W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solidFill>
                            <a:schemeClr val="tx1"/>
                          </a:solidFill>
                          <a:effectLst/>
                        </a:rPr>
                        <a:t>5nW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effectLst/>
                        </a:rPr>
                        <a:t>20,000x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7786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9996907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6268" y="184611"/>
            <a:ext cx="4170073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IN" sz="2000" b="0" i="0" u="sng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Implementation</a:t>
            </a:r>
            <a:r>
              <a:rPr kumimoji="0" lang="en-IN" sz="2000" b="0" i="0" u="sng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kumimoji="0" lang="en-IN" sz="2000" b="0" i="0" u="sng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Constraints</a:t>
            </a:r>
            <a:r>
              <a:rPr kumimoji="0" lang="en-IN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:</a:t>
            </a:r>
            <a:endParaRPr kumimoji="0" lang="en-IN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6268" y="539109"/>
            <a:ext cx="31325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chemeClr val="tx1"/>
                </a:solidFill>
              </a:rPr>
              <a:t>1. Cost &amp; Availability Challenges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606077" y="184611"/>
            <a:ext cx="23855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i="1" dirty="0">
                <a:solidFill>
                  <a:schemeClr val="tx1"/>
                </a:solidFill>
                <a:latin typeface="quote-cjk-patch"/>
              </a:rPr>
              <a:t>(With Practical Alternatives)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7787" y="863135"/>
            <a:ext cx="50928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A. Premium Components (Theoretical Max Performance)</a:t>
            </a:r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566224"/>
              </p:ext>
            </p:extLst>
          </p:nvPr>
        </p:nvGraphicFramePr>
        <p:xfrm>
          <a:off x="1094132" y="1202810"/>
          <a:ext cx="5789268" cy="1595948"/>
        </p:xfrm>
        <a:graphic>
          <a:graphicData uri="http://schemas.openxmlformats.org/drawingml/2006/table">
            <a:tbl>
              <a:tblPr/>
              <a:tblGrid>
                <a:gridCol w="1637601">
                  <a:extLst>
                    <a:ext uri="{9D8B030D-6E8A-4147-A177-3AD203B41FA5}">
                      <a16:colId xmlns:a16="http://schemas.microsoft.com/office/drawing/2014/main" val="3089490121"/>
                    </a:ext>
                  </a:extLst>
                </a:gridCol>
                <a:gridCol w="1383889">
                  <a:extLst>
                    <a:ext uri="{9D8B030D-6E8A-4147-A177-3AD203B41FA5}">
                      <a16:colId xmlns:a16="http://schemas.microsoft.com/office/drawing/2014/main" val="249766443"/>
                    </a:ext>
                  </a:extLst>
                </a:gridCol>
                <a:gridCol w="1383889">
                  <a:extLst>
                    <a:ext uri="{9D8B030D-6E8A-4147-A177-3AD203B41FA5}">
                      <a16:colId xmlns:a16="http://schemas.microsoft.com/office/drawing/2014/main" val="4178051988"/>
                    </a:ext>
                  </a:extLst>
                </a:gridCol>
                <a:gridCol w="1383889">
                  <a:extLst>
                    <a:ext uri="{9D8B030D-6E8A-4147-A177-3AD203B41FA5}">
                      <a16:colId xmlns:a16="http://schemas.microsoft.com/office/drawing/2014/main" val="2938017852"/>
                    </a:ext>
                  </a:extLst>
                </a:gridCol>
              </a:tblGrid>
              <a:tr h="263818"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>
                          <a:solidFill>
                            <a:schemeClr val="tx1"/>
                          </a:solidFill>
                          <a:effectLst/>
                        </a:rPr>
                        <a:t>Component</a:t>
                      </a:r>
                    </a:p>
                  </a:txBody>
                  <a:tcPr marR="63500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229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>
                          <a:solidFill>
                            <a:schemeClr val="tx1"/>
                          </a:solidFill>
                          <a:effectLst/>
                        </a:rPr>
                        <a:t>Example Part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229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>
                          <a:solidFill>
                            <a:schemeClr val="tx1"/>
                          </a:solidFill>
                          <a:effectLst/>
                        </a:rPr>
                        <a:t>Price (1pc)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229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>
                          <a:solidFill>
                            <a:schemeClr val="tx1"/>
                          </a:solidFill>
                          <a:effectLst/>
                        </a:rPr>
                        <a:t>Lead Time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229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848703"/>
                  </a:ext>
                </a:extLst>
              </a:tr>
              <a:tr h="419514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chemeClr val="tx1"/>
                          </a:solidFill>
                          <a:effectLst/>
                        </a:rPr>
                        <a:t>Photodiode</a:t>
                      </a:r>
                    </a:p>
                  </a:txBody>
                  <a:tcPr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chemeClr val="tx1"/>
                          </a:solidFill>
                          <a:effectLst/>
                        </a:rPr>
                        <a:t>Hamamatsu G11193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>
                          <a:solidFill>
                            <a:schemeClr val="tx1"/>
                          </a:solidFill>
                          <a:effectLst/>
                        </a:rPr>
                        <a:t>$420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>
                          <a:solidFill>
                            <a:schemeClr val="tx1"/>
                          </a:solidFill>
                          <a:effectLst/>
                        </a:rPr>
                        <a:t>18 weeks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726276"/>
                  </a:ext>
                </a:extLst>
              </a:tr>
              <a:tr h="419514">
                <a:tc>
                  <a:txBody>
                    <a:bodyPr/>
                    <a:lstStyle/>
                    <a:p>
                      <a:pPr algn="ctr"/>
                      <a:r>
                        <a:rPr lang="en-IN" sz="1100">
                          <a:solidFill>
                            <a:schemeClr val="tx1"/>
                          </a:solidFill>
                          <a:effectLst/>
                        </a:rPr>
                        <a:t>Amplifier</a:t>
                      </a:r>
                    </a:p>
                  </a:txBody>
                  <a:tcPr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>
                          <a:solidFill>
                            <a:schemeClr val="tx1"/>
                          </a:solidFill>
                          <a:effectLst/>
                        </a:rPr>
                        <a:t>MACOM MA4-1315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chemeClr val="tx1"/>
                          </a:solidFill>
                          <a:effectLst/>
                        </a:rPr>
                        <a:t>$380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>
                          <a:solidFill>
                            <a:schemeClr val="tx1"/>
                          </a:solidFill>
                          <a:effectLst/>
                        </a:rPr>
                        <a:t>12 weeks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052930"/>
                  </a:ext>
                </a:extLst>
              </a:tr>
              <a:tr h="419514">
                <a:tc>
                  <a:txBody>
                    <a:bodyPr/>
                    <a:lstStyle/>
                    <a:p>
                      <a:pPr algn="ctr"/>
                      <a:r>
                        <a:rPr lang="en-IN" sz="1100">
                          <a:solidFill>
                            <a:schemeClr val="tx1"/>
                          </a:solidFill>
                          <a:effectLst/>
                        </a:rPr>
                        <a:t>DFF</a:t>
                      </a:r>
                    </a:p>
                  </a:txBody>
                  <a:tcPr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chemeClr val="tx1"/>
                          </a:solidFill>
                          <a:effectLst/>
                        </a:rPr>
                        <a:t>Renesas HMC7043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>
                          <a:solidFill>
                            <a:schemeClr val="tx1"/>
                          </a:solidFill>
                          <a:effectLst/>
                        </a:rPr>
                        <a:t>$270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chemeClr val="tx1"/>
                          </a:solidFill>
                          <a:effectLst/>
                        </a:rPr>
                        <a:t>26 weeks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665236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687787" y="2922314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B. Practical Alternatives (90% Performance, 10% Cost)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855447"/>
              </p:ext>
            </p:extLst>
          </p:nvPr>
        </p:nvGraphicFramePr>
        <p:xfrm>
          <a:off x="1125801" y="3353647"/>
          <a:ext cx="5757600" cy="1692487"/>
        </p:xfrm>
        <a:graphic>
          <a:graphicData uri="http://schemas.openxmlformats.org/drawingml/2006/table">
            <a:tbl>
              <a:tblPr/>
              <a:tblGrid>
                <a:gridCol w="1628643">
                  <a:extLst>
                    <a:ext uri="{9D8B030D-6E8A-4147-A177-3AD203B41FA5}">
                      <a16:colId xmlns:a16="http://schemas.microsoft.com/office/drawing/2014/main" val="2855750266"/>
                    </a:ext>
                  </a:extLst>
                </a:gridCol>
                <a:gridCol w="1376319">
                  <a:extLst>
                    <a:ext uri="{9D8B030D-6E8A-4147-A177-3AD203B41FA5}">
                      <a16:colId xmlns:a16="http://schemas.microsoft.com/office/drawing/2014/main" val="2587026925"/>
                    </a:ext>
                  </a:extLst>
                </a:gridCol>
                <a:gridCol w="1376319">
                  <a:extLst>
                    <a:ext uri="{9D8B030D-6E8A-4147-A177-3AD203B41FA5}">
                      <a16:colId xmlns:a16="http://schemas.microsoft.com/office/drawing/2014/main" val="2646951109"/>
                    </a:ext>
                  </a:extLst>
                </a:gridCol>
                <a:gridCol w="1376319">
                  <a:extLst>
                    <a:ext uri="{9D8B030D-6E8A-4147-A177-3AD203B41FA5}">
                      <a16:colId xmlns:a16="http://schemas.microsoft.com/office/drawing/2014/main" val="547863214"/>
                    </a:ext>
                  </a:extLst>
                </a:gridCol>
              </a:tblGrid>
              <a:tr h="323865"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>
                          <a:solidFill>
                            <a:schemeClr val="tx1"/>
                          </a:solidFill>
                          <a:effectLst/>
                        </a:rPr>
                        <a:t>Component</a:t>
                      </a:r>
                    </a:p>
                  </a:txBody>
                  <a:tcPr marR="63500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229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>
                          <a:solidFill>
                            <a:schemeClr val="tx1"/>
                          </a:solidFill>
                          <a:effectLst/>
                        </a:rPr>
                        <a:t>Alternative Part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229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>
                          <a:solidFill>
                            <a:schemeClr val="tx1"/>
                          </a:solidFill>
                          <a:effectLst/>
                        </a:rPr>
                        <a:t>Price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229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>
                          <a:solidFill>
                            <a:schemeClr val="tx1"/>
                          </a:solidFill>
                          <a:effectLst/>
                        </a:rPr>
                        <a:t>Performance Penalty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229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715235"/>
                  </a:ext>
                </a:extLst>
              </a:tr>
              <a:tr h="444062">
                <a:tc>
                  <a:txBody>
                    <a:bodyPr/>
                    <a:lstStyle/>
                    <a:p>
                      <a:pPr algn="ctr"/>
                      <a:r>
                        <a:rPr lang="en-IN" sz="1100">
                          <a:solidFill>
                            <a:schemeClr val="tx1"/>
                          </a:solidFill>
                          <a:effectLst/>
                        </a:rPr>
                        <a:t>Photodiode</a:t>
                      </a:r>
                    </a:p>
                  </a:txBody>
                  <a:tcPr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>
                          <a:solidFill>
                            <a:schemeClr val="tx1"/>
                          </a:solidFill>
                          <a:effectLst/>
                        </a:rPr>
                        <a:t>Thorlabs DET025AFC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chemeClr val="tx1"/>
                          </a:solidFill>
                          <a:effectLst/>
                        </a:rPr>
                        <a:t>$85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>
                          <a:solidFill>
                            <a:schemeClr val="tx1"/>
                          </a:solidFill>
                          <a:effectLst/>
                        </a:rPr>
                        <a:t>1ns vs 0.5ns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970390"/>
                  </a:ext>
                </a:extLst>
              </a:tr>
              <a:tr h="323865">
                <a:tc>
                  <a:txBody>
                    <a:bodyPr/>
                    <a:lstStyle/>
                    <a:p>
                      <a:pPr algn="ctr"/>
                      <a:r>
                        <a:rPr lang="en-IN" sz="1100">
                          <a:solidFill>
                            <a:schemeClr val="tx1"/>
                          </a:solidFill>
                          <a:effectLst/>
                        </a:rPr>
                        <a:t>Amplifier</a:t>
                      </a:r>
                    </a:p>
                  </a:txBody>
                  <a:tcPr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>
                          <a:solidFill>
                            <a:schemeClr val="tx1"/>
                          </a:solidFill>
                          <a:effectLst/>
                        </a:rPr>
                        <a:t>ON Semi NBSG86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chemeClr val="tx1"/>
                          </a:solidFill>
                          <a:effectLst/>
                        </a:rPr>
                        <a:t>$22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>
                          <a:solidFill>
                            <a:schemeClr val="tx1"/>
                          </a:solidFill>
                          <a:effectLst/>
                        </a:rPr>
                        <a:t>0.15ns vs 0.1ns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377967"/>
                  </a:ext>
                </a:extLst>
              </a:tr>
              <a:tr h="444062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chemeClr val="tx1"/>
                          </a:solidFill>
                          <a:effectLst/>
                        </a:rPr>
                        <a:t>DFF</a:t>
                      </a:r>
                    </a:p>
                  </a:txBody>
                  <a:tcPr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>
                          <a:solidFill>
                            <a:schemeClr val="tx1"/>
                          </a:solidFill>
                          <a:effectLst/>
                        </a:rPr>
                        <a:t>TI SN74AXC1G74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>
                          <a:solidFill>
                            <a:schemeClr val="tx1"/>
                          </a:solidFill>
                          <a:effectLst/>
                        </a:rPr>
                        <a:t>$1.20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chemeClr val="tx1"/>
                          </a:solidFill>
                          <a:effectLst/>
                        </a:rPr>
                        <a:t>3.5ns vs 0.25ns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9468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29561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8112" y="167643"/>
            <a:ext cx="31662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chemeClr val="tx1"/>
                </a:solidFill>
              </a:rPr>
              <a:t>2. Severe Availability Challenges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70471"/>
              </p:ext>
            </p:extLst>
          </p:nvPr>
        </p:nvGraphicFramePr>
        <p:xfrm>
          <a:off x="708716" y="506197"/>
          <a:ext cx="3855332" cy="1639528"/>
        </p:xfrm>
        <a:graphic>
          <a:graphicData uri="http://schemas.openxmlformats.org/drawingml/2006/table">
            <a:tbl>
              <a:tblPr/>
              <a:tblGrid>
                <a:gridCol w="1433134">
                  <a:extLst>
                    <a:ext uri="{9D8B030D-6E8A-4147-A177-3AD203B41FA5}">
                      <a16:colId xmlns:a16="http://schemas.microsoft.com/office/drawing/2014/main" val="4059196197"/>
                    </a:ext>
                  </a:extLst>
                </a:gridCol>
                <a:gridCol w="919403">
                  <a:extLst>
                    <a:ext uri="{9D8B030D-6E8A-4147-A177-3AD203B41FA5}">
                      <a16:colId xmlns:a16="http://schemas.microsoft.com/office/drawing/2014/main" val="1601097066"/>
                    </a:ext>
                  </a:extLst>
                </a:gridCol>
                <a:gridCol w="1502795">
                  <a:extLst>
                    <a:ext uri="{9D8B030D-6E8A-4147-A177-3AD203B41FA5}">
                      <a16:colId xmlns:a16="http://schemas.microsoft.com/office/drawing/2014/main" val="1022457115"/>
                    </a:ext>
                  </a:extLst>
                </a:gridCol>
              </a:tblGrid>
              <a:tr h="365761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solidFill>
                            <a:schemeClr val="tx1"/>
                          </a:solidFill>
                          <a:effectLst/>
                        </a:rPr>
                        <a:t>Component</a:t>
                      </a:r>
                    </a:p>
                  </a:txBody>
                  <a:tcPr marR="63500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229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solidFill>
                            <a:schemeClr val="tx1"/>
                          </a:solidFill>
                          <a:effectLst/>
                        </a:rPr>
                        <a:t>Lead Time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229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solidFill>
                            <a:schemeClr val="tx1"/>
                          </a:solidFill>
                          <a:effectLst/>
                        </a:rPr>
                        <a:t>Stock Status (Digi-Key/Mouser)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229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073101"/>
                  </a:ext>
                </a:extLst>
              </a:tr>
              <a:tr h="327004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effectLst/>
                        </a:rPr>
                        <a:t>G11193 SiPD</a:t>
                      </a:r>
                    </a:p>
                  </a:txBody>
                  <a:tcPr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effectLst/>
                        </a:rPr>
                        <a:t>18 weeks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effectLst/>
                        </a:rPr>
                        <a:t>"Factory Order"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717351"/>
                  </a:ext>
                </a:extLst>
              </a:tr>
              <a:tr h="327004"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solidFill>
                            <a:schemeClr val="tx1"/>
                          </a:solidFill>
                          <a:effectLst/>
                        </a:rPr>
                        <a:t>MA4-1315</a:t>
                      </a:r>
                    </a:p>
                  </a:txBody>
                  <a:tcPr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solidFill>
                            <a:schemeClr val="tx1"/>
                          </a:solidFill>
                          <a:effectLst/>
                        </a:rPr>
                        <a:t>12 weeks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effectLst/>
                        </a:rPr>
                        <a:t>"No Stock"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603581"/>
                  </a:ext>
                </a:extLst>
              </a:tr>
              <a:tr h="327004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effectLst/>
                        </a:rPr>
                        <a:t>HMC7043</a:t>
                      </a:r>
                    </a:p>
                  </a:txBody>
                  <a:tcPr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solidFill>
                            <a:schemeClr val="tx1"/>
                          </a:solidFill>
                          <a:effectLst/>
                        </a:rPr>
                        <a:t>26 weeks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effectLst/>
                        </a:rPr>
                        <a:t>"Military Supply Chain"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982141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426930" y="2330390"/>
            <a:ext cx="27270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 smtClean="0">
                <a:solidFill>
                  <a:schemeClr val="tx1"/>
                </a:solidFill>
              </a:rPr>
              <a:t>3. Procurement Challenges: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5727" y="2610590"/>
            <a:ext cx="571646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/>
            <a:r>
              <a:rPr lang="en-US" dirty="0" smtClean="0">
                <a:solidFill>
                  <a:schemeClr val="tx1"/>
                </a:solidFill>
              </a:rPr>
              <a:t>a. Requires </a:t>
            </a:r>
            <a:r>
              <a:rPr lang="en-US" dirty="0">
                <a:solidFill>
                  <a:schemeClr val="tx1"/>
                </a:solidFill>
              </a:rPr>
              <a:t>RF specialty distributors (Richardson RFPD, etc.)</a:t>
            </a:r>
          </a:p>
          <a:p>
            <a:pPr marL="457200" lvl="1"/>
            <a:r>
              <a:rPr lang="en-US" dirty="0" smtClean="0">
                <a:solidFill>
                  <a:schemeClr val="tx1"/>
                </a:solidFill>
              </a:rPr>
              <a:t>b. 12-16 </a:t>
            </a:r>
            <a:r>
              <a:rPr lang="en-US" dirty="0">
                <a:solidFill>
                  <a:schemeClr val="tx1"/>
                </a:solidFill>
              </a:rPr>
              <a:t>week lead times </a:t>
            </a:r>
            <a:r>
              <a:rPr lang="en-US" dirty="0" smtClean="0">
                <a:solidFill>
                  <a:schemeClr val="tx1"/>
                </a:solidFill>
              </a:rPr>
              <a:t>common</a:t>
            </a:r>
          </a:p>
          <a:p>
            <a:pPr marL="457200" lvl="1"/>
            <a:r>
              <a:rPr lang="en-US" dirty="0" smtClean="0">
                <a:solidFill>
                  <a:schemeClr val="tx1"/>
                </a:solidFill>
              </a:rPr>
              <a:t>c. Not stocked on: Robu.in, Quartz Components, LCSC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5727" y="3633113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1"/>
            <a:r>
              <a:rPr lang="en-US" dirty="0" smtClean="0">
                <a:solidFill>
                  <a:schemeClr val="tx1"/>
                </a:solidFill>
              </a:rPr>
              <a:t>a. Rogers </a:t>
            </a:r>
            <a:r>
              <a:rPr lang="en-US" dirty="0">
                <a:solidFill>
                  <a:schemeClr val="tx1"/>
                </a:solidFill>
              </a:rPr>
              <a:t>4350B PCB substrate ($500/panel)</a:t>
            </a:r>
          </a:p>
          <a:p>
            <a:pPr marL="457200" lvl="1"/>
            <a:r>
              <a:rPr lang="en-US" dirty="0" smtClean="0">
                <a:solidFill>
                  <a:schemeClr val="tx1"/>
                </a:solidFill>
              </a:rPr>
              <a:t>b. Laser-drilled </a:t>
            </a:r>
            <a:r>
              <a:rPr lang="en-US" dirty="0" err="1">
                <a:solidFill>
                  <a:schemeClr val="tx1"/>
                </a:solidFill>
              </a:rPr>
              <a:t>vias</a:t>
            </a:r>
            <a:r>
              <a:rPr lang="en-US" dirty="0">
                <a:solidFill>
                  <a:schemeClr val="tx1"/>
                </a:solidFill>
              </a:rPr>
              <a:t> for 25GHz signals</a:t>
            </a:r>
          </a:p>
        </p:txBody>
      </p:sp>
      <p:sp>
        <p:nvSpPr>
          <p:cNvPr id="7" name="Rectangle 6"/>
          <p:cNvSpPr/>
          <p:nvPr/>
        </p:nvSpPr>
        <p:spPr>
          <a:xfrm>
            <a:off x="426930" y="3349254"/>
            <a:ext cx="24192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 smtClean="0">
                <a:solidFill>
                  <a:schemeClr val="tx1"/>
                </a:solidFill>
              </a:rPr>
              <a:t>4. Fabrication Demands:</a:t>
            </a:r>
            <a:endParaRPr lang="en-IN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731861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7496" y="151740"/>
            <a:ext cx="27478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chemeClr val="tx1"/>
                </a:solidFill>
              </a:rPr>
              <a:t>5</a:t>
            </a:r>
            <a:r>
              <a:rPr lang="en-IN" sz="1600" dirty="0" smtClean="0">
                <a:solidFill>
                  <a:schemeClr val="tx1"/>
                </a:solidFill>
              </a:rPr>
              <a:t>. </a:t>
            </a:r>
            <a:r>
              <a:rPr lang="en-IN" sz="1600" dirty="0">
                <a:solidFill>
                  <a:schemeClr val="tx1"/>
                </a:solidFill>
              </a:rPr>
              <a:t>Side-by-Side Comparison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909891"/>
              </p:ext>
            </p:extLst>
          </p:nvPr>
        </p:nvGraphicFramePr>
        <p:xfrm>
          <a:off x="533787" y="551484"/>
          <a:ext cx="5095737" cy="1859280"/>
        </p:xfrm>
        <a:graphic>
          <a:graphicData uri="http://schemas.openxmlformats.org/drawingml/2006/table">
            <a:tbl>
              <a:tblPr/>
              <a:tblGrid>
                <a:gridCol w="1894227">
                  <a:extLst>
                    <a:ext uri="{9D8B030D-6E8A-4147-A177-3AD203B41FA5}">
                      <a16:colId xmlns:a16="http://schemas.microsoft.com/office/drawing/2014/main" val="4187104276"/>
                    </a:ext>
                  </a:extLst>
                </a:gridCol>
                <a:gridCol w="1600755">
                  <a:extLst>
                    <a:ext uri="{9D8B030D-6E8A-4147-A177-3AD203B41FA5}">
                      <a16:colId xmlns:a16="http://schemas.microsoft.com/office/drawing/2014/main" val="3979307807"/>
                    </a:ext>
                  </a:extLst>
                </a:gridCol>
                <a:gridCol w="1600755">
                  <a:extLst>
                    <a:ext uri="{9D8B030D-6E8A-4147-A177-3AD203B41FA5}">
                      <a16:colId xmlns:a16="http://schemas.microsoft.com/office/drawing/2014/main" val="49007362"/>
                    </a:ext>
                  </a:extLst>
                </a:gridCol>
              </a:tblGrid>
              <a:tr h="267220">
                <a:tc>
                  <a:txBody>
                    <a:bodyPr/>
                    <a:lstStyle/>
                    <a:p>
                      <a:pPr algn="ctr"/>
                      <a:r>
                        <a:rPr lang="en-IN" sz="1200" b="1">
                          <a:solidFill>
                            <a:schemeClr val="tx1"/>
                          </a:solidFill>
                          <a:effectLst/>
                        </a:rPr>
                        <a:t>Parameter</a:t>
                      </a:r>
                    </a:p>
                  </a:txBody>
                  <a:tcPr marR="63500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229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>
                          <a:solidFill>
                            <a:schemeClr val="tx1"/>
                          </a:solidFill>
                          <a:effectLst/>
                        </a:rPr>
                        <a:t>Theoretical Max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229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>
                          <a:solidFill>
                            <a:schemeClr val="tx1"/>
                          </a:solidFill>
                          <a:effectLst/>
                        </a:rPr>
                        <a:t>Practical Alternative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229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600192"/>
                  </a:ext>
                </a:extLst>
              </a:tr>
              <a:tr h="267220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solidFill>
                            <a:schemeClr val="tx1"/>
                          </a:solidFill>
                          <a:effectLst/>
                        </a:rPr>
                        <a:t>Total Cost</a:t>
                      </a:r>
                      <a:endParaRPr lang="en-IN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solidFill>
                            <a:schemeClr val="tx1"/>
                          </a:solidFill>
                          <a:effectLst/>
                        </a:rPr>
                        <a:t>$1,520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solidFill>
                            <a:schemeClr val="tx1"/>
                          </a:solidFill>
                          <a:effectLst/>
                        </a:rPr>
                        <a:t>$120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812092"/>
                  </a:ext>
                </a:extLst>
              </a:tr>
              <a:tr h="267220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solidFill>
                            <a:schemeClr val="tx1"/>
                          </a:solidFill>
                          <a:effectLst/>
                        </a:rPr>
                        <a:t>Latency</a:t>
                      </a:r>
                      <a:endParaRPr lang="en-IN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>
                          <a:solidFill>
                            <a:schemeClr val="tx1"/>
                          </a:solidFill>
                          <a:effectLst/>
                        </a:rPr>
                        <a:t>1.05ns</a:t>
                      </a:r>
                      <a:endParaRPr lang="en-IN" sz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solidFill>
                            <a:schemeClr val="tx1"/>
                          </a:solidFill>
                          <a:effectLst/>
                        </a:rPr>
                        <a:t>3ns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22309"/>
                  </a:ext>
                </a:extLst>
              </a:tr>
              <a:tr h="267220">
                <a:tc>
                  <a:txBody>
                    <a:bodyPr/>
                    <a:lstStyle/>
                    <a:p>
                      <a:pPr algn="ctr"/>
                      <a:r>
                        <a:rPr lang="en-IN" sz="1200" b="1">
                          <a:solidFill>
                            <a:schemeClr val="tx1"/>
                          </a:solidFill>
                          <a:effectLst/>
                        </a:rPr>
                        <a:t>Max Rate</a:t>
                      </a:r>
                      <a:endParaRPr lang="en-IN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solidFill>
                            <a:schemeClr val="tx1"/>
                          </a:solidFill>
                          <a:effectLst/>
                        </a:rPr>
                        <a:t>500MHz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solidFill>
                            <a:schemeClr val="tx1"/>
                          </a:solidFill>
                          <a:effectLst/>
                        </a:rPr>
                        <a:t>200MHz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9202428"/>
                  </a:ext>
                </a:extLst>
              </a:tr>
              <a:tr h="267220">
                <a:tc>
                  <a:txBody>
                    <a:bodyPr/>
                    <a:lstStyle/>
                    <a:p>
                      <a:pPr algn="ctr"/>
                      <a:r>
                        <a:rPr lang="en-IN" sz="1200" b="1">
                          <a:solidFill>
                            <a:schemeClr val="tx1"/>
                          </a:solidFill>
                          <a:effectLst/>
                        </a:rPr>
                        <a:t>Build Time</a:t>
                      </a:r>
                      <a:endParaRPr lang="en-IN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solidFill>
                            <a:schemeClr val="tx1"/>
                          </a:solidFill>
                          <a:effectLst/>
                        </a:rPr>
                        <a:t>6-12 months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solidFill>
                            <a:schemeClr val="tx1"/>
                          </a:solidFill>
                          <a:effectLst/>
                        </a:rPr>
                        <a:t>2 weeks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898047"/>
                  </a:ext>
                </a:extLst>
              </a:tr>
              <a:tr h="267220">
                <a:tc>
                  <a:txBody>
                    <a:bodyPr/>
                    <a:lstStyle/>
                    <a:p>
                      <a:pPr algn="ctr"/>
                      <a:r>
                        <a:rPr lang="en-IN" sz="1200" b="1">
                          <a:solidFill>
                            <a:schemeClr val="tx1"/>
                          </a:solidFill>
                          <a:effectLst/>
                        </a:rPr>
                        <a:t>Test Gear</a:t>
                      </a:r>
                      <a:endParaRPr lang="en-IN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solidFill>
                            <a:schemeClr val="tx1"/>
                          </a:solidFill>
                          <a:effectLst/>
                        </a:rPr>
                        <a:t>$50k+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effectLst/>
                        </a:rPr>
                        <a:t>$5k scope sufficient</a:t>
                      </a: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29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629233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660483" y="2662785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1"/>
                </a:solidFill>
              </a:rPr>
              <a:t>For </a:t>
            </a:r>
            <a:r>
              <a:rPr lang="en-US" dirty="0">
                <a:solidFill>
                  <a:schemeClr val="tx1"/>
                </a:solidFill>
              </a:rPr>
              <a:t>academic/hobbyist projects, the alternative solution provides nanosecond-scale performance without exotic components. 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1"/>
                </a:solidFill>
              </a:rPr>
              <a:t>The 1.05ns </a:t>
            </a:r>
            <a:r>
              <a:rPr lang="en-US" dirty="0">
                <a:solidFill>
                  <a:schemeClr val="tx1"/>
                </a:solidFill>
              </a:rPr>
              <a:t>design remains viable only for funded research or commercial applications with defense supply chain access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3424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77;p44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r>
              <a:t>References: </a:t>
            </a:r>
          </a:p>
        </p:txBody>
      </p:sp>
      <p:sp>
        <p:nvSpPr>
          <p:cNvPr id="233" name="Google Shape;278;p44"/>
          <p:cNvSpPr txBox="1">
            <a:spLocks noGrp="1"/>
          </p:cNvSpPr>
          <p:nvPr>
            <p:ph type="body" idx="1"/>
          </p:nvPr>
        </p:nvSpPr>
        <p:spPr>
          <a:xfrm>
            <a:off x="177600" y="1017725"/>
            <a:ext cx="8841900" cy="35511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300">
                <a:solidFill>
                  <a:srgbClr val="000000"/>
                </a:solidFill>
              </a:defRPr>
            </a:pPr>
            <a:r>
              <a:t>[3] -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2"/>
              </a:rPr>
              <a:t>https://www.drdo.gov.in/drdo/labs-and-establishments/proof-experimental-establishment-pxe</a:t>
            </a:r>
          </a:p>
          <a:p>
            <a:pPr marL="0" indent="0">
              <a:spcBef>
                <a:spcPts val="1200"/>
              </a:spcBef>
              <a:buSzTx/>
              <a:buNone/>
              <a:defRPr sz="1300">
                <a:solidFill>
                  <a:srgbClr val="000000"/>
                </a:solidFill>
              </a:defRPr>
            </a:pPr>
            <a:r>
              <a:t>[4] -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/>
              </a:rPr>
              <a:t>https://www.drdo.gov.in/drdo/labs-establishment/historical-background/proof-experimental-establishment-pxe</a:t>
            </a:r>
          </a:p>
          <a:p>
            <a:pPr marL="0" indent="0">
              <a:spcBef>
                <a:spcPts val="1200"/>
              </a:spcBef>
              <a:buSzTx/>
              <a:buNone/>
              <a:defRPr sz="1300" u="sng">
                <a:solidFill>
                  <a:schemeClr val="accent5"/>
                </a:solidFill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4"/>
              </a:rPr>
              <a:t>https://en.m.wikipedia.org/wiki/Proof_and_Experimental_Establishment</a:t>
            </a:r>
          </a:p>
          <a:p>
            <a:pPr marL="0" indent="0">
              <a:spcBef>
                <a:spcPts val="1200"/>
              </a:spcBef>
              <a:buSzTx/>
              <a:buNone/>
              <a:defRPr sz="1300">
                <a:solidFill>
                  <a:srgbClr val="000000"/>
                </a:solidFill>
              </a:defRPr>
            </a:pPr>
            <a:r>
              <a:t>[5] -</a:t>
            </a:r>
            <a:r>
              <a:rPr>
                <a:solidFill>
                  <a:schemeClr val="accent2">
                    <a:lumOff val="21764"/>
                  </a:schemeClr>
                </a:solidFill>
              </a:rPr>
              <a:t>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5"/>
              </a:rPr>
              <a:t>https://www.drdo.gov.in/labs-establishment/combat-vehicles-research-development-establishment-cvrde</a:t>
            </a:r>
          </a:p>
          <a:p>
            <a:pPr marL="0" indent="0">
              <a:spcBef>
                <a:spcPts val="1200"/>
              </a:spcBef>
              <a:buSzTx/>
              <a:buNone/>
              <a:defRPr sz="1300">
                <a:solidFill>
                  <a:srgbClr val="000000"/>
                </a:solidFill>
              </a:defRPr>
            </a:pPr>
            <a:r>
              <a:t>[6] -</a:t>
            </a:r>
            <a:r>
              <a:rPr>
                <a:solidFill>
                  <a:schemeClr val="accent2">
                    <a:lumOff val="21764"/>
                  </a:schemeClr>
                </a:solidFill>
              </a:rPr>
              <a:t>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6"/>
              </a:rPr>
              <a:t>https://www.drdo.gov.in/labs-and-establishments/armament-research-development-establishment-arde</a:t>
            </a:r>
          </a:p>
          <a:p>
            <a:pPr marL="0" indent="0">
              <a:spcBef>
                <a:spcPts val="1200"/>
              </a:spcBef>
              <a:buSzTx/>
              <a:buNone/>
              <a:defRPr sz="1300">
                <a:solidFill>
                  <a:srgbClr val="000000"/>
                </a:solidFill>
              </a:defRPr>
            </a:pPr>
            <a:r>
              <a:t>[7] -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7"/>
              </a:rPr>
              <a:t>https://www.drdo.gov.in/technology-cluster/armaments-and-combat-engineering/arde</a:t>
            </a:r>
          </a:p>
          <a:p>
            <a:pPr marL="0" indent="0">
              <a:spcBef>
                <a:spcPts val="1200"/>
              </a:spcBef>
              <a:buSzTx/>
              <a:buNone/>
              <a:defRPr sz="1300"/>
            </a:pPr>
            <a:r>
              <a:t>[16] -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8"/>
              </a:rPr>
              <a:t>https://pmc.ncbi.nlm.nih.gov/articles/PMC4456887/</a:t>
            </a:r>
          </a:p>
          <a:p>
            <a:pPr marL="0" indent="0">
              <a:spcBef>
                <a:spcPts val="1200"/>
              </a:spcBef>
              <a:buSzTx/>
              <a:buNone/>
              <a:defRPr sz="1300"/>
            </a:pPr>
            <a:r>
              <a:t>[20] -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9"/>
              </a:rPr>
              <a:t>https://www.researchgate.net/figure/R-LED-flash-detection-circuit_fig6_228506348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77;p16" descr="Google Shape;77;p1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400" y="-87176"/>
            <a:ext cx="7943524" cy="53085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Google Shape;78;p16" descr="Google Shape;78;p1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21999" y="448824"/>
            <a:ext cx="2529826" cy="3563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83;p45"/>
          <p:cNvSpPr txBox="1">
            <a:spLocks noGrp="1"/>
          </p:cNvSpPr>
          <p:nvPr>
            <p:ph type="title"/>
          </p:nvPr>
        </p:nvSpPr>
        <p:spPr>
          <a:xfrm>
            <a:off x="2957700" y="1999050"/>
            <a:ext cx="3228601" cy="8007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>
              <a:defRPr sz="4300" b="1"/>
            </a:lvl1pPr>
          </a:lstStyle>
          <a:p>
            <a:r>
              <a:t>Thank You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83;p17" descr="Google Shape;83;p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677474" cy="5225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Screenshot 2025-05-23 224042.pngGoogle Shape;84;p17" descr="Screenshot 2025-05-23 224042.pngGoogle Shape;84;p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95074" y="965674"/>
            <a:ext cx="4761826" cy="37710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89;p18" descr="Google Shape;89;p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0100"/>
            <a:ext cx="9144003" cy="3080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Screenshot 2025-05-23 224612.pngGoogle Shape;90;p18" descr="Screenshot 2025-05-23 224612.pngGoogle Shape;90;p1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8474" y="3110875"/>
            <a:ext cx="6067059" cy="19628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95;p19" descr="Google Shape;95;p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754702" cy="5224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Screenshot 2025-05-23 224854.pngGoogle Shape;96;p19" descr="Screenshot 2025-05-23 224854.pngGoogle Shape;96;p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49950" y="3053300"/>
            <a:ext cx="4517750" cy="1951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Google Shape;97;p19" descr="Google Shape;97;p1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49250" y="754999"/>
            <a:ext cx="3058315" cy="22983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6700" y="266700"/>
            <a:ext cx="735330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2400" b="1" i="0" u="sng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Hands-on Experience with High-Speed camera</a:t>
            </a:r>
            <a:endParaRPr kumimoji="0" lang="en-IN" sz="2400" b="1" i="0" u="sng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700" y="816232"/>
            <a:ext cx="594360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r>
              <a:rPr lang="en-IN" sz="2000" b="1" u="sng" dirty="0"/>
              <a:t>PHOTRON FASTCAM SA5</a:t>
            </a:r>
            <a:r>
              <a:rPr lang="en-IN" sz="2000" b="1" dirty="0"/>
              <a:t> – Key Specifications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700" y="1219349"/>
            <a:ext cx="6345856" cy="39241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lvl="0">
              <a:buFont typeface="Arial" panose="020B0604020202020204" pitchFamily="34" charset="0"/>
              <a:buChar char="•"/>
            </a:pPr>
            <a:r>
              <a:rPr lang="en-IN" sz="1500" b="1" dirty="0" smtClean="0"/>
              <a:t>Frame Rate:</a:t>
            </a:r>
            <a:endParaRPr lang="en-IN" sz="15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500" dirty="0" smtClean="0"/>
              <a:t>Up </a:t>
            </a:r>
            <a:r>
              <a:rPr lang="en-IN" sz="1500" dirty="0"/>
              <a:t>to </a:t>
            </a:r>
            <a:r>
              <a:rPr lang="en-IN" sz="1500" b="1" dirty="0"/>
              <a:t>7,500 fps</a:t>
            </a:r>
            <a:r>
              <a:rPr lang="en-IN" sz="1500" dirty="0"/>
              <a:t> at </a:t>
            </a:r>
            <a:r>
              <a:rPr lang="en-IN" sz="1500" b="1" dirty="0"/>
              <a:t>full resolution</a:t>
            </a:r>
            <a:r>
              <a:rPr lang="en-IN" sz="1500" dirty="0"/>
              <a:t> (1,024 × </a:t>
            </a:r>
            <a:r>
              <a:rPr lang="en-IN" sz="1500" dirty="0" smtClean="0"/>
              <a:t>1,024 </a:t>
            </a:r>
            <a:r>
              <a:rPr lang="en-IN" sz="1500" dirty="0"/>
              <a:t>pixels)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500" dirty="0"/>
              <a:t>Up to </a:t>
            </a:r>
            <a:r>
              <a:rPr lang="en-IN" sz="1500" b="1" dirty="0"/>
              <a:t>775,000 fps</a:t>
            </a:r>
            <a:r>
              <a:rPr lang="en-IN" sz="1500" dirty="0"/>
              <a:t> </a:t>
            </a:r>
            <a:r>
              <a:rPr lang="en-IN" sz="1500" dirty="0" smtClean="0"/>
              <a:t>at </a:t>
            </a:r>
            <a:r>
              <a:rPr lang="en-IN" sz="1500" b="1" dirty="0"/>
              <a:t>reduced </a:t>
            </a:r>
            <a:r>
              <a:rPr lang="en-IN" sz="1500" b="1" dirty="0" smtClean="0"/>
              <a:t>resolution </a:t>
            </a:r>
            <a:r>
              <a:rPr lang="en-IN" sz="1500" dirty="0" smtClean="0"/>
              <a:t>(128 </a:t>
            </a:r>
            <a:r>
              <a:rPr lang="en-IN" sz="1500" dirty="0"/>
              <a:t>× </a:t>
            </a:r>
            <a:r>
              <a:rPr lang="en-IN" sz="1500" dirty="0" smtClean="0"/>
              <a:t>24 </a:t>
            </a:r>
            <a:r>
              <a:rPr lang="en-IN" sz="1500" dirty="0"/>
              <a:t>pixels</a:t>
            </a:r>
            <a:r>
              <a:rPr lang="en-IN" sz="1500" dirty="0" smtClean="0"/>
              <a:t>)</a:t>
            </a:r>
            <a:r>
              <a:rPr lang="en-IN" sz="1500" b="1" dirty="0" smtClean="0"/>
              <a:t> </a:t>
            </a:r>
            <a:endParaRPr lang="en-IN" sz="15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500" b="1" dirty="0"/>
              <a:t>Sensor Type:</a:t>
            </a:r>
            <a:endParaRPr lang="en-IN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500" b="1" dirty="0"/>
              <a:t>12-bit CMOS sensor</a:t>
            </a:r>
            <a:r>
              <a:rPr lang="en-IN" sz="1500" dirty="0"/>
              <a:t> (monochrome)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500" b="1" dirty="0" smtClean="0"/>
              <a:t>Pixel </a:t>
            </a:r>
            <a:r>
              <a:rPr lang="en-IN" sz="1500" b="1" dirty="0"/>
              <a:t>size:</a:t>
            </a:r>
            <a:r>
              <a:rPr lang="en-IN" sz="1500" dirty="0"/>
              <a:t> 20 µm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500" b="1" dirty="0" smtClean="0"/>
              <a:t>Exposure </a:t>
            </a:r>
            <a:r>
              <a:rPr lang="en-IN" sz="1500" b="1" dirty="0"/>
              <a:t>Time:</a:t>
            </a:r>
            <a:endParaRPr lang="en-IN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500" dirty="0"/>
              <a:t>As low as </a:t>
            </a:r>
            <a:r>
              <a:rPr lang="en-IN" sz="1500" b="1" dirty="0"/>
              <a:t>369 nanoseconds</a:t>
            </a:r>
            <a:r>
              <a:rPr lang="en-IN" sz="1500" dirty="0"/>
              <a:t> </a:t>
            </a:r>
            <a:endParaRPr lang="en-IN" sz="15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500" dirty="0" smtClean="0"/>
              <a:t>Typical </a:t>
            </a:r>
            <a:r>
              <a:rPr lang="en-IN" sz="1500" b="1" dirty="0"/>
              <a:t>minimum exposure time</a:t>
            </a:r>
            <a:r>
              <a:rPr lang="en-IN" sz="1500" dirty="0"/>
              <a:t>: </a:t>
            </a:r>
            <a:r>
              <a:rPr lang="en-IN" sz="1500" b="1" dirty="0"/>
              <a:t>1 </a:t>
            </a:r>
            <a:r>
              <a:rPr lang="en-IN" sz="1500" b="1" dirty="0" smtClean="0"/>
              <a:t>microsecond</a:t>
            </a:r>
            <a:endParaRPr lang="en-IN" sz="15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500" b="1" dirty="0"/>
              <a:t>Control Interface:</a:t>
            </a:r>
            <a:endParaRPr lang="en-IN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500" b="1" dirty="0"/>
              <a:t>Standalone operation</a:t>
            </a:r>
            <a:r>
              <a:rPr lang="en-IN" sz="1500" dirty="0"/>
              <a:t> </a:t>
            </a:r>
            <a:r>
              <a:rPr lang="en-IN" sz="1500" dirty="0" smtClean="0"/>
              <a:t>using </a:t>
            </a:r>
            <a:r>
              <a:rPr lang="en-IN" sz="1500" b="1" dirty="0" smtClean="0"/>
              <a:t>5-inch LCD keypad</a:t>
            </a:r>
            <a:endParaRPr lang="en-IN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500" b="1" dirty="0"/>
              <a:t>Software control</a:t>
            </a:r>
            <a:r>
              <a:rPr lang="en-IN" sz="1500" dirty="0"/>
              <a:t> via </a:t>
            </a:r>
            <a:r>
              <a:rPr lang="en-IN" sz="1500" b="1" dirty="0"/>
              <a:t>Photron FASTCAM Viewer (PFV)</a:t>
            </a:r>
            <a:endParaRPr lang="en-IN" sz="15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500" b="1" dirty="0" smtClean="0"/>
              <a:t>Applications</a:t>
            </a:r>
            <a:r>
              <a:rPr lang="en-IN" sz="1500" b="1" dirty="0"/>
              <a:t>:</a:t>
            </a:r>
            <a:endParaRPr lang="en-IN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500" b="1" dirty="0"/>
              <a:t>Ballistics</a:t>
            </a:r>
            <a:r>
              <a:rPr lang="en-IN" sz="1500" dirty="0"/>
              <a:t> (e.g., visualizing muzzle flash and projectile motion)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500" b="1" dirty="0" smtClean="0"/>
              <a:t>Particle </a:t>
            </a:r>
            <a:r>
              <a:rPr lang="en-IN" sz="1500" b="1" dirty="0"/>
              <a:t>Image Velocimetry (PIV)</a:t>
            </a:r>
            <a:endParaRPr lang="en-IN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500" b="1" dirty="0" smtClean="0"/>
              <a:t>Combustion </a:t>
            </a:r>
            <a:r>
              <a:rPr lang="en-IN" sz="1500" dirty="0" smtClean="0"/>
              <a:t>and</a:t>
            </a:r>
            <a:r>
              <a:rPr lang="en-IN" sz="1500" b="1" dirty="0" smtClean="0"/>
              <a:t> explosion </a:t>
            </a:r>
            <a:r>
              <a:rPr lang="en-IN" sz="1500" dirty="0" smtClean="0"/>
              <a:t>analysis  </a:t>
            </a:r>
            <a:endParaRPr lang="en-IN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500" b="1" dirty="0" smtClean="0"/>
              <a:t>Aerospace</a:t>
            </a:r>
            <a:endParaRPr kumimoji="0" lang="en-IN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Arial"/>
            </a:endParaRPr>
          </a:p>
        </p:txBody>
      </p:sp>
      <p:grpSp>
        <p:nvGrpSpPr>
          <p:cNvPr id="9" name="Group 5"/>
          <p:cNvGrpSpPr/>
          <p:nvPr/>
        </p:nvGrpSpPr>
        <p:grpSpPr>
          <a:xfrm>
            <a:off x="6210300" y="1523879"/>
            <a:ext cx="2578100" cy="2608108"/>
            <a:chOff x="0" y="0"/>
            <a:chExt cx="7075932" cy="6677787"/>
          </a:xfrm>
        </p:grpSpPr>
        <p:sp>
          <p:nvSpPr>
            <p:cNvPr id="10" name="Freeform 6"/>
            <p:cNvSpPr/>
            <p:nvPr/>
          </p:nvSpPr>
          <p:spPr>
            <a:xfrm>
              <a:off x="0" y="0"/>
              <a:ext cx="7075932" cy="6677787"/>
            </a:xfrm>
            <a:custGeom>
              <a:avLst/>
              <a:gdLst/>
              <a:ahLst/>
              <a:cxnLst/>
              <a:rect l="l" t="t" r="r" b="b"/>
              <a:pathLst>
                <a:path w="7075932" h="6677787">
                  <a:moveTo>
                    <a:pt x="0" y="0"/>
                  </a:moveTo>
                  <a:lnTo>
                    <a:pt x="7075932" y="0"/>
                  </a:lnTo>
                  <a:lnTo>
                    <a:pt x="7075932" y="6677787"/>
                  </a:lnTo>
                  <a:lnTo>
                    <a:pt x="0" y="6677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52875669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000" y="106150"/>
            <a:ext cx="405130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2400" b="0" i="0" u="sng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Experiment-</a:t>
            </a:r>
            <a:r>
              <a:rPr kumimoji="0" lang="en-IN" sz="2400" b="0" i="0" u="sng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1(a)</a:t>
            </a:r>
            <a:endParaRPr kumimoji="0" lang="en-IN" sz="2400" b="0" i="0" u="sng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grpSp>
        <p:nvGrpSpPr>
          <p:cNvPr id="5" name="Group 7"/>
          <p:cNvGrpSpPr/>
          <p:nvPr/>
        </p:nvGrpSpPr>
        <p:grpSpPr>
          <a:xfrm>
            <a:off x="4330942" y="965428"/>
            <a:ext cx="4699934" cy="2623704"/>
            <a:chOff x="0" y="0"/>
            <a:chExt cx="10365867" cy="5206238"/>
          </a:xfrm>
        </p:grpSpPr>
        <p:sp>
          <p:nvSpPr>
            <p:cNvPr id="6" name="Freeform 8"/>
            <p:cNvSpPr/>
            <p:nvPr/>
          </p:nvSpPr>
          <p:spPr>
            <a:xfrm>
              <a:off x="0" y="0"/>
              <a:ext cx="10365867" cy="5206238"/>
            </a:xfrm>
            <a:custGeom>
              <a:avLst/>
              <a:gdLst/>
              <a:ahLst/>
              <a:cxnLst/>
              <a:rect l="l" t="t" r="r" b="b"/>
              <a:pathLst>
                <a:path w="10365867" h="5206238">
                  <a:moveTo>
                    <a:pt x="0" y="0"/>
                  </a:moveTo>
                  <a:lnTo>
                    <a:pt x="10365867" y="0"/>
                  </a:lnTo>
                  <a:lnTo>
                    <a:pt x="10365867" y="5206238"/>
                  </a:lnTo>
                  <a:lnTo>
                    <a:pt x="0" y="52062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73" r="-173"/>
              </a:stretch>
            </a:blipFill>
          </p:spPr>
        </p:sp>
      </p:grpSp>
      <p:sp>
        <p:nvSpPr>
          <p:cNvPr id="8" name="Rectangle 7"/>
          <p:cNvSpPr/>
          <p:nvPr/>
        </p:nvSpPr>
        <p:spPr>
          <a:xfrm>
            <a:off x="4784182" y="3784779"/>
            <a:ext cx="42466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/>
              <a:t>Average human reaction time = 0.1038 sec </a:t>
            </a:r>
            <a:endParaRPr lang="en-US" sz="1600" dirty="0" smtClean="0"/>
          </a:p>
          <a:p>
            <a:pPr lvl="0"/>
            <a:r>
              <a:rPr lang="en-US" sz="1600" dirty="0"/>
              <a:t> </a:t>
            </a:r>
            <a:r>
              <a:rPr lang="en-US" sz="1600" dirty="0" smtClean="0"/>
              <a:t>                                               = </a:t>
            </a:r>
            <a:r>
              <a:rPr lang="en-US" sz="1600" dirty="0"/>
              <a:t>103.8 msec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7000" y="482961"/>
            <a:ext cx="6985000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2200" b="0" i="0" u="sng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Human</a:t>
            </a:r>
            <a:r>
              <a:rPr kumimoji="0" lang="en-IN" sz="2200" b="0" i="0" u="sng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Reaction Time</a:t>
            </a:r>
            <a:r>
              <a:rPr kumimoji="0" lang="en-IN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– Single individual</a:t>
            </a:r>
            <a:endParaRPr kumimoji="0" lang="en-IN" sz="2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4728" y="899053"/>
            <a:ext cx="154940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1800" b="0" i="0" u="sng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Objective:</a:t>
            </a:r>
            <a:endParaRPr kumimoji="0" lang="en-IN" sz="1800" b="0" i="0" u="sng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5098" y="1698326"/>
            <a:ext cx="4187154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285750" marR="0" indent="-108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IN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To assess</a:t>
            </a:r>
            <a:r>
              <a:rPr kumimoji="0" lang="en-IN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sensory-motor coordination, cognitive processing speed and responsiveness</a:t>
            </a:r>
            <a:endParaRPr kumimoji="0" lang="en-I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2676" y="2242279"/>
            <a:ext cx="160020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1800" b="0" i="0" u="sng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Method:</a:t>
            </a:r>
            <a:endParaRPr kumimoji="0" lang="en-IN" sz="1800" b="0" i="0" u="sng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99408" y="3612304"/>
            <a:ext cx="1129085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16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Result</a:t>
            </a:r>
            <a:r>
              <a:rPr kumimoji="0" lang="en-IN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:</a:t>
            </a:r>
            <a:endParaRPr kumimoji="0" lang="en-I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5098" y="1207277"/>
            <a:ext cx="3913164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285750" lvl="8" indent="-108000">
              <a:buFont typeface="Arial" panose="020B0604020202020204" pitchFamily="34" charset="0"/>
              <a:buChar char="•"/>
            </a:pPr>
            <a:r>
              <a:rPr lang="en-US" dirty="0" smtClean="0"/>
              <a:t>To </a:t>
            </a:r>
            <a:r>
              <a:rPr lang="en-US" dirty="0"/>
              <a:t>measure the </a:t>
            </a:r>
            <a:r>
              <a:rPr lang="en-US" b="1" dirty="0"/>
              <a:t>reaction time</a:t>
            </a:r>
            <a:r>
              <a:rPr lang="en-US" dirty="0"/>
              <a:t> of a single individual in response to a specific stimulus</a:t>
            </a:r>
            <a:endParaRPr kumimoji="0" lang="en-IN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888" y="4609097"/>
            <a:ext cx="133377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Reaction time = </a:t>
            </a:r>
            <a:endParaRPr kumimoji="0" lang="en-I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92825" y="4470667"/>
            <a:ext cx="2753037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Response frame – Stimulus frame</a:t>
            </a:r>
            <a:endParaRPr kumimoji="0" lang="en-I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92825" y="4524001"/>
            <a:ext cx="2753037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___________________________</a:t>
            </a:r>
            <a:endParaRPr kumimoji="0" lang="en-I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08453" y="4704790"/>
            <a:ext cx="1036295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r>
              <a:rPr lang="en-IN" dirty="0"/>
              <a:t>Frame Rate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44027" y="4597068"/>
            <a:ext cx="2476500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Here,</a:t>
            </a:r>
            <a:r>
              <a:rPr kumimoji="0" lang="en-IN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Frame rate = 1000 fps</a:t>
            </a:r>
            <a:endParaRPr kumimoji="0" lang="en-I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03200" y="2565961"/>
            <a:ext cx="3416300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285750" marR="0" indent="-108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IN" dirty="0" smtClean="0"/>
              <a:t>A ruler is dropped from  a fixed height.</a:t>
            </a:r>
            <a:endParaRPr kumimoji="0" lang="en-I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3200" y="2828088"/>
            <a:ext cx="3543300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285750" marR="0" indent="-108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IN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The entire action is recorded</a:t>
            </a:r>
            <a:r>
              <a:rPr kumimoji="0" lang="en-IN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using a </a:t>
            </a:r>
            <a:r>
              <a:rPr kumimoji="0" lang="en-IN" sz="14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high-speed camera</a:t>
            </a:r>
            <a:r>
              <a:rPr kumimoji="0" lang="en-IN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.</a:t>
            </a:r>
            <a:endParaRPr kumimoji="0" lang="en-I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27408" y="3270691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108000">
              <a:buFont typeface="Arial" panose="020B0604020202020204" pitchFamily="34" charset="0"/>
              <a:buChar char="•"/>
            </a:pPr>
            <a:r>
              <a:rPr lang="en-US" b="1" dirty="0"/>
              <a:t>Reaction time</a:t>
            </a:r>
            <a:r>
              <a:rPr lang="en-US" dirty="0"/>
              <a:t> is calculated by:</a:t>
            </a:r>
          </a:p>
          <a:p>
            <a:pPr marL="742950" lvl="1" indent="-108000">
              <a:buFont typeface="Arial" panose="020B0604020202020204" pitchFamily="34" charset="0"/>
              <a:buChar char="•"/>
            </a:pPr>
            <a:r>
              <a:rPr lang="en-US" dirty="0"/>
              <a:t>Identifying the frame where the ruler is </a:t>
            </a:r>
            <a:r>
              <a:rPr lang="en-US" b="1" dirty="0"/>
              <a:t>released</a:t>
            </a:r>
            <a:endParaRPr lang="en-US" dirty="0"/>
          </a:p>
          <a:p>
            <a:pPr marL="742950" lvl="1" indent="-108000">
              <a:buFont typeface="Arial" panose="020B0604020202020204" pitchFamily="34" charset="0"/>
              <a:buChar char="•"/>
            </a:pPr>
            <a:r>
              <a:rPr lang="en-US" dirty="0"/>
              <a:t>Identifying the frame where it is </a:t>
            </a:r>
            <a:r>
              <a:rPr lang="en-US" b="1" dirty="0"/>
              <a:t>caught</a:t>
            </a:r>
            <a:endParaRPr lang="en-US" dirty="0"/>
          </a:p>
          <a:p>
            <a:pPr marL="742950" lvl="1" indent="-108000">
              <a:buFont typeface="Arial" panose="020B0604020202020204" pitchFamily="34" charset="0"/>
              <a:buChar char="•"/>
            </a:pPr>
            <a:r>
              <a:rPr lang="en-US" dirty="0"/>
              <a:t>Applying the formula:</a:t>
            </a:r>
          </a:p>
        </p:txBody>
      </p:sp>
    </p:spTree>
    <p:extLst>
      <p:ext uri="{BB962C8B-B14F-4D97-AF65-F5344CB8AC3E}">
        <p14:creationId xmlns:p14="http://schemas.microsoft.com/office/powerpoint/2010/main" val="311258363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2CC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Override1.xml><?xml version="1.0" encoding="utf-8"?>
<a:themeOverride xmlns:a="http://schemas.openxmlformats.org/drawingml/2006/main">
  <a:clrScheme name="Sheets">
    <a:dk1>
      <a:srgbClr val="000000"/>
    </a:dk1>
    <a:lt1>
      <a:srgbClr val="FFFFFF"/>
    </a:lt1>
    <a:dk2>
      <a:srgbClr val="000000"/>
    </a:dk2>
    <a:lt2>
      <a:srgbClr val="FFFFFF"/>
    </a:lt2>
    <a:accent1>
      <a:srgbClr val="4285F4"/>
    </a:accent1>
    <a:accent2>
      <a:srgbClr val="EA4335"/>
    </a:accent2>
    <a:accent3>
      <a:srgbClr val="FBBC04"/>
    </a:accent3>
    <a:accent4>
      <a:srgbClr val="34A853"/>
    </a:accent4>
    <a:accent5>
      <a:srgbClr val="FF6D01"/>
    </a:accent5>
    <a:accent6>
      <a:srgbClr val="46BDC6"/>
    </a:accent6>
    <a:hlink>
      <a:srgbClr val="1155CC"/>
    </a:hlink>
    <a:folHlink>
      <a:srgbClr val="1155CC"/>
    </a:folHlink>
  </a:clrScheme>
  <a:fontScheme name="Sheets">
    <a:majorFont>
      <a:latin typeface="Arial"/>
      <a:ea typeface="Arial"/>
      <a:cs typeface="Arial"/>
    </a:majorFont>
    <a:minorFont>
      <a:latin typeface="Arial"/>
      <a:ea typeface="Arial"/>
      <a:cs typeface="Arial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Sheets">
    <a:dk1>
      <a:srgbClr val="000000"/>
    </a:dk1>
    <a:lt1>
      <a:srgbClr val="FFFFFF"/>
    </a:lt1>
    <a:dk2>
      <a:srgbClr val="000000"/>
    </a:dk2>
    <a:lt2>
      <a:srgbClr val="FFFFFF"/>
    </a:lt2>
    <a:accent1>
      <a:srgbClr val="4285F4"/>
    </a:accent1>
    <a:accent2>
      <a:srgbClr val="EA4335"/>
    </a:accent2>
    <a:accent3>
      <a:srgbClr val="FBBC04"/>
    </a:accent3>
    <a:accent4>
      <a:srgbClr val="34A853"/>
    </a:accent4>
    <a:accent5>
      <a:srgbClr val="FF6D01"/>
    </a:accent5>
    <a:accent6>
      <a:srgbClr val="46BDC6"/>
    </a:accent6>
    <a:hlink>
      <a:srgbClr val="1155CC"/>
    </a:hlink>
    <a:folHlink>
      <a:srgbClr val="1155CC"/>
    </a:folHlink>
  </a:clrScheme>
  <a:fontScheme name="Sheets">
    <a:majorFont>
      <a:latin typeface="Arial"/>
      <a:ea typeface="Arial"/>
      <a:cs typeface="Arial"/>
    </a:majorFont>
    <a:minorFont>
      <a:latin typeface="Arial"/>
      <a:ea typeface="Arial"/>
      <a:cs typeface="Arial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Sheets">
    <a:dk1>
      <a:srgbClr val="000000"/>
    </a:dk1>
    <a:lt1>
      <a:srgbClr val="FFFFFF"/>
    </a:lt1>
    <a:dk2>
      <a:srgbClr val="000000"/>
    </a:dk2>
    <a:lt2>
      <a:srgbClr val="FFFFFF"/>
    </a:lt2>
    <a:accent1>
      <a:srgbClr val="4285F4"/>
    </a:accent1>
    <a:accent2>
      <a:srgbClr val="EA4335"/>
    </a:accent2>
    <a:accent3>
      <a:srgbClr val="FBBC04"/>
    </a:accent3>
    <a:accent4>
      <a:srgbClr val="34A853"/>
    </a:accent4>
    <a:accent5>
      <a:srgbClr val="FF6D01"/>
    </a:accent5>
    <a:accent6>
      <a:srgbClr val="46BDC6"/>
    </a:accent6>
    <a:hlink>
      <a:srgbClr val="1155CC"/>
    </a:hlink>
    <a:folHlink>
      <a:srgbClr val="1155CC"/>
    </a:folHlink>
  </a:clrScheme>
  <a:fontScheme name="Sheets">
    <a:majorFont>
      <a:latin typeface="Arial"/>
      <a:ea typeface="Arial"/>
      <a:cs typeface="Arial"/>
    </a:majorFont>
    <a:minorFont>
      <a:latin typeface="Arial"/>
      <a:ea typeface="Arial"/>
      <a:cs typeface="Arial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2576</TotalTime>
  <Words>1756</Words>
  <Application>Microsoft Office PowerPoint</Application>
  <PresentationFormat>On-screen Show (16:9)</PresentationFormat>
  <Paragraphs>325</Paragraphs>
  <Slides>40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Ebrima</vt:lpstr>
      <vt:lpstr>Menlo</vt:lpstr>
      <vt:lpstr>quote-cjk-patch</vt:lpstr>
      <vt:lpstr>Wingdings</vt:lpstr>
      <vt:lpstr>Simple Light</vt:lpstr>
      <vt:lpstr> Summer 2025 Proof &amp; Experimental Establishment (PXE), DRDO – Chandipur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References: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Summer 2025 Proof &amp; Experimental Establishment (PXE), DRDO – Chandipur</dc:title>
  <cp:lastModifiedBy>www.keshabpatro1414@gmail.com</cp:lastModifiedBy>
  <cp:revision>120</cp:revision>
  <dcterms:modified xsi:type="dcterms:W3CDTF">2025-07-15T04:25:18Z</dcterms:modified>
</cp:coreProperties>
</file>